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300" r:id="rId7"/>
    <p:sldId id="261" r:id="rId8"/>
    <p:sldId id="262" r:id="rId9"/>
    <p:sldId id="263" r:id="rId10"/>
    <p:sldId id="264" r:id="rId11"/>
    <p:sldId id="265" r:id="rId12"/>
    <p:sldId id="301" r:id="rId13"/>
    <p:sldId id="266" r:id="rId14"/>
    <p:sldId id="267" r:id="rId15"/>
    <p:sldId id="268" r:id="rId16"/>
    <p:sldId id="307" r:id="rId17"/>
    <p:sldId id="269" r:id="rId18"/>
    <p:sldId id="270" r:id="rId19"/>
    <p:sldId id="295" r:id="rId20"/>
    <p:sldId id="272" r:id="rId21"/>
    <p:sldId id="296" r:id="rId22"/>
    <p:sldId id="274" r:id="rId23"/>
    <p:sldId id="297" r:id="rId24"/>
    <p:sldId id="276" r:id="rId25"/>
    <p:sldId id="298" r:id="rId26"/>
    <p:sldId id="278" r:id="rId27"/>
    <p:sldId id="299" r:id="rId28"/>
    <p:sldId id="280" r:id="rId29"/>
    <p:sldId id="302" r:id="rId30"/>
    <p:sldId id="282" r:id="rId31"/>
    <p:sldId id="303" r:id="rId32"/>
    <p:sldId id="284" r:id="rId33"/>
    <p:sldId id="304" r:id="rId34"/>
    <p:sldId id="286" r:id="rId35"/>
    <p:sldId id="305" r:id="rId36"/>
    <p:sldId id="288" r:id="rId37"/>
    <p:sldId id="306" r:id="rId38"/>
    <p:sldId id="290" r:id="rId39"/>
    <p:sldId id="291" r:id="rId40"/>
    <p:sldId id="292" r:id="rId41"/>
    <p:sldId id="293" r:id="rId42"/>
  </p:sldIdLst>
  <p:sldSz cx="18288000" cy="10287000"/>
  <p:notesSz cx="6858000" cy="9144000"/>
  <p:embeddedFontLst>
    <p:embeddedFont>
      <p:font typeface="DFKai-SB" panose="020B0604020202020204" charset="-120"/>
      <p:regular r:id="rId44"/>
    </p:embeddedFont>
    <p:embeddedFont>
      <p:font typeface="DFKai-SB" panose="020B0604020202020204" charset="-120"/>
      <p:regular r:id="rId44"/>
    </p:embeddedFont>
    <p:embeddedFont>
      <p:font typeface="Noto Sans T Chinese Bold" panose="020B0604020202020204" charset="-128"/>
      <p:regular r:id="rId45"/>
    </p:embeddedFont>
    <p:embeddedFont>
      <p:font typeface="Montserrat Classic Bold" panose="020B0604020202020204" charset="0"/>
      <p:regular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CDA"/>
    <a:srgbClr val="29D6E3"/>
    <a:srgbClr val="1AB7C2"/>
    <a:srgbClr val="0B565B"/>
    <a:srgbClr val="28CFCA"/>
    <a:srgbClr val="366994"/>
    <a:srgbClr val="919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7EC79-88DF-4B44-9E57-9C012171D773}" v="5" dt="2024-05-03T05:41:14.827"/>
    <p1510:client id="{AEA20767-FAEC-4D7C-AE4A-9B263F6C2A2C}" v="1317" dt="2024-05-03T11:24:48.700"/>
    <p1510:client id="{EA4EB4D6-3E8E-47E0-864C-210E29AAE85F}" v="202" dt="2024-05-03T14:06:32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0DFF3-F8B6-4116-90D0-41E9E8E8213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8565A-D1C2-4A87-8B87-142221EFBD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66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47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913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4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22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2427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36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63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07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98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8565A-D1C2-4A87-8B87-142221EFBD3B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1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標楷體" panose="03000509000000000000" pitchFamily="65" charset="-120"/>
          <a:ea typeface="標楷體" panose="03000509000000000000" pitchFamily="65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4.png"/><Relationship Id="rId4" Type="http://schemas.openxmlformats.org/officeDocument/2006/relationships/image" Target="../media/image6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6.png"/><Relationship Id="rId4" Type="http://schemas.openxmlformats.org/officeDocument/2006/relationships/image" Target="../media/image6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8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sv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sv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333" r="-33333"/>
            </a:stretch>
          </a:blipFill>
        </p:spPr>
        <p:txBody>
          <a:bodyPr/>
          <a:lstStyle/>
          <a:p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5711038"/>
            <a:ext cx="11945446" cy="0"/>
          </a:xfrm>
          <a:prstGeom prst="line">
            <a:avLst/>
          </a:prstGeom>
          <a:ln w="66675" cap="flat">
            <a:solidFill>
              <a:srgbClr val="1AB7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>
              <a:ln>
                <a:solidFill>
                  <a:srgbClr val="1CCCDA"/>
                </a:solidFill>
              </a:ln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83634"/>
            <a:ext cx="10019944" cy="413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30"/>
              </a:lnSpc>
            </a:pPr>
            <a:r>
              <a:rPr lang="en-US" sz="12000" b="1">
                <a:solidFill>
                  <a:srgbClr val="1CCCDA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日文語音</a:t>
            </a:r>
          </a:p>
          <a:p>
            <a:pPr>
              <a:lnSpc>
                <a:spcPts val="16830"/>
              </a:lnSpc>
            </a:pPr>
            <a:r>
              <a:rPr lang="en-US" sz="12000" b="1">
                <a:solidFill>
                  <a:srgbClr val="1CCCDA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12000" b="1">
                <a:solidFill>
                  <a:srgbClr val="1CCCDA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12000" b="1">
                <a:solidFill>
                  <a:srgbClr val="1CCCDA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評分系統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54408" y="6137563"/>
            <a:ext cx="5304892" cy="4163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2"/>
              </a:lnSpc>
            </a:pP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組員:</a:t>
            </a:r>
          </a:p>
          <a:p>
            <a:pPr>
              <a:lnSpc>
                <a:spcPts val="4061"/>
              </a:lnSpc>
            </a:pPr>
            <a:r>
              <a:rPr lang="en-US" altLang="ja-JP" sz="3200">
                <a:solidFill>
                  <a:srgbClr val="919596"/>
                </a:solidFill>
                <a:latin typeface="Times New Roman"/>
                <a:ea typeface="+mn-lt"/>
                <a:cs typeface="Times New Roman"/>
              </a:rPr>
              <a:t>•</a:t>
            </a:r>
            <a:r>
              <a:rPr lang="ja-JP" alt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資工三</a:t>
            </a: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A 410410137</a:t>
            </a:r>
            <a:r>
              <a:rPr lang="en-US" altLang="ja-JP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 </a:t>
            </a:r>
            <a:r>
              <a:rPr lang="ja-JP" alt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蘇柏修</a:t>
            </a:r>
            <a:endParaRPr lang="en-US" altLang="ja-JP">
              <a:ea typeface="DFKai-SB"/>
              <a:cs typeface="Calibri"/>
            </a:endParaRPr>
          </a:p>
          <a:p>
            <a:pPr>
              <a:lnSpc>
                <a:spcPts val="4061"/>
              </a:lnSpc>
            </a:pPr>
            <a:r>
              <a:rPr lang="ja-JP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•資工三A 410410707 </a:t>
            </a:r>
            <a:r>
              <a:rPr lang="ja-JP" sz="3200">
                <a:solidFill>
                  <a:srgbClr val="919596"/>
                </a:solidFill>
                <a:latin typeface="標楷體"/>
                <a:ea typeface="標楷體"/>
                <a:cs typeface="Times New Roman"/>
              </a:rPr>
              <a:t>吳天宇</a:t>
            </a:r>
          </a:p>
          <a:p>
            <a:pPr>
              <a:lnSpc>
                <a:spcPts val="4062"/>
              </a:lnSpc>
            </a:pP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•資工三A 410410103 林聿朔</a:t>
            </a:r>
          </a:p>
          <a:p>
            <a:pPr>
              <a:lnSpc>
                <a:spcPts val="4062"/>
              </a:lnSpc>
            </a:pP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•資工三A 410411788 陳緯榛</a:t>
            </a:r>
          </a:p>
          <a:p>
            <a:pPr>
              <a:lnSpc>
                <a:spcPts val="4061"/>
              </a:lnSpc>
            </a:pP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•</a:t>
            </a:r>
            <a:r>
              <a:rPr lang="ja-JP" alt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資工三</a:t>
            </a:r>
            <a:r>
              <a:rPr 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A 410411036</a:t>
            </a:r>
            <a:r>
              <a:rPr lang="en-US" altLang="ja-JP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 </a:t>
            </a:r>
            <a:r>
              <a:rPr lang="ja-JP" altLang="en-US" sz="3200">
                <a:solidFill>
                  <a:srgbClr val="919596"/>
                </a:solidFill>
                <a:latin typeface="Times New Roman"/>
                <a:ea typeface="標楷體"/>
                <a:cs typeface="Times New Roman"/>
              </a:rPr>
              <a:t>施吉益</a:t>
            </a:r>
            <a:endParaRPr lang="en-US">
              <a:latin typeface="Times New Roman"/>
              <a:ea typeface="標楷體"/>
              <a:cs typeface="Times New Roman"/>
            </a:endParaRPr>
          </a:p>
          <a:p>
            <a:pPr>
              <a:lnSpc>
                <a:spcPts val="4062"/>
              </a:lnSpc>
            </a:pPr>
            <a:endParaRPr lang="en-US" sz="3200">
              <a:solidFill>
                <a:srgbClr val="919596"/>
              </a:solidFill>
              <a:latin typeface="Times New Roman"/>
              <a:ea typeface="標楷體"/>
              <a:cs typeface="Times New Roman"/>
            </a:endParaRPr>
          </a:p>
          <a:p>
            <a:pPr>
              <a:lnSpc>
                <a:spcPts val="4062"/>
              </a:lnSpc>
            </a:pPr>
            <a:endParaRPr lang="en-US" sz="2902">
              <a:solidFill>
                <a:srgbClr val="919596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334" y="3347209"/>
            <a:ext cx="4177232" cy="3319070"/>
          </a:xfrm>
          <a:custGeom>
            <a:avLst/>
            <a:gdLst/>
            <a:ahLst/>
            <a:cxnLst/>
            <a:rect l="l" t="t" r="r" b="b"/>
            <a:pathLst>
              <a:path w="4177232" h="3319070">
                <a:moveTo>
                  <a:pt x="0" y="0"/>
                </a:moveTo>
                <a:lnTo>
                  <a:pt x="4177233" y="0"/>
                </a:lnTo>
                <a:lnTo>
                  <a:pt x="4177233" y="3319070"/>
                </a:lnTo>
                <a:lnTo>
                  <a:pt x="0" y="331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042217" y="3347209"/>
            <a:ext cx="3991098" cy="3363567"/>
          </a:xfrm>
          <a:custGeom>
            <a:avLst/>
            <a:gdLst/>
            <a:ahLst/>
            <a:cxnLst/>
            <a:rect l="l" t="t" r="r" b="b"/>
            <a:pathLst>
              <a:path w="3991098" h="3363567">
                <a:moveTo>
                  <a:pt x="0" y="0"/>
                </a:moveTo>
                <a:lnTo>
                  <a:pt x="3991097" y="0"/>
                </a:lnTo>
                <a:lnTo>
                  <a:pt x="3991097" y="3363567"/>
                </a:lnTo>
                <a:lnTo>
                  <a:pt x="0" y="336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182392" y="2832355"/>
            <a:ext cx="4393274" cy="4393274"/>
          </a:xfrm>
          <a:custGeom>
            <a:avLst/>
            <a:gdLst/>
            <a:ahLst/>
            <a:cxnLst/>
            <a:rect l="l" t="t" r="r" b="b"/>
            <a:pathLst>
              <a:path w="4393274" h="4393274">
                <a:moveTo>
                  <a:pt x="0" y="0"/>
                </a:moveTo>
                <a:lnTo>
                  <a:pt x="4393274" y="0"/>
                </a:lnTo>
                <a:lnTo>
                  <a:pt x="4393274" y="4393274"/>
                </a:lnTo>
                <a:lnTo>
                  <a:pt x="0" y="439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472740" y="7205797"/>
            <a:ext cx="13130050" cy="541615"/>
          </a:xfrm>
          <a:custGeom>
            <a:avLst/>
            <a:gdLst/>
            <a:ahLst/>
            <a:cxnLst/>
            <a:rect l="l" t="t" r="r" b="b"/>
            <a:pathLst>
              <a:path w="13130050" h="541615">
                <a:moveTo>
                  <a:pt x="0" y="0"/>
                </a:moveTo>
                <a:lnTo>
                  <a:pt x="13130050" y="0"/>
                </a:lnTo>
                <a:lnTo>
                  <a:pt x="13130050" y="541614"/>
                </a:lnTo>
                <a:lnTo>
                  <a:pt x="0" y="54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21212082">
            <a:off x="6131947" y="2830784"/>
            <a:ext cx="5831592" cy="4195252"/>
          </a:xfrm>
          <a:custGeom>
            <a:avLst/>
            <a:gdLst/>
            <a:ahLst/>
            <a:cxnLst/>
            <a:rect l="l" t="t" r="r" b="b"/>
            <a:pathLst>
              <a:path w="6308800" h="4108606">
                <a:moveTo>
                  <a:pt x="0" y="0"/>
                </a:moveTo>
                <a:lnTo>
                  <a:pt x="6308801" y="0"/>
                </a:lnTo>
                <a:lnTo>
                  <a:pt x="6308801" y="4108606"/>
                </a:lnTo>
                <a:lnTo>
                  <a:pt x="0" y="4108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9291" y="301482"/>
            <a:ext cx="8093709" cy="1688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197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0275" y="7941627"/>
            <a:ext cx="2463482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81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57140" y="7924105"/>
            <a:ext cx="1638647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微調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76138" y="7924105"/>
            <a:ext cx="4915797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6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建立評分模型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F10FC5-1B04-5D17-FADD-6FA247FFBD04}"/>
              </a:ext>
            </a:extLst>
          </p:cNvPr>
          <p:cNvGrpSpPr/>
          <p:nvPr/>
        </p:nvGrpSpPr>
        <p:grpSpPr>
          <a:xfrm>
            <a:off x="-270008" y="-3083702"/>
            <a:ext cx="19966591" cy="10584147"/>
            <a:chOff x="-361948" y="-8839196"/>
            <a:chExt cx="26622122" cy="141121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46DF78B-06E1-A71F-E088-B48DC769963F}"/>
                </a:ext>
              </a:extLst>
            </p:cNvPr>
            <p:cNvGrpSpPr/>
            <p:nvPr/>
          </p:nvGrpSpPr>
          <p:grpSpPr>
            <a:xfrm>
              <a:off x="-361948" y="-8839196"/>
              <a:ext cx="26474778" cy="13353554"/>
              <a:chOff x="-71496" y="-1746014"/>
              <a:chExt cx="5229586" cy="2637739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CA842B7E-C05A-D987-3DE4-E3B8273E0161}"/>
                  </a:ext>
                </a:extLst>
              </p:cNvPr>
              <p:cNvSpPr/>
              <p:nvPr/>
            </p:nvSpPr>
            <p:spPr>
              <a:xfrm>
                <a:off x="-71496" y="-1746014"/>
                <a:ext cx="5158090" cy="891725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F7DE28A3-0E58-98A4-E6B9-AEE575AD915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F7AF48CF-F01D-CFFA-93FA-631F0FAE094C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9878" y="2271489"/>
            <a:ext cx="12532165" cy="10071491"/>
            <a:chOff x="0" y="-340694"/>
            <a:chExt cx="16709553" cy="13428654"/>
          </a:xfrm>
        </p:grpSpPr>
        <p:sp>
          <p:nvSpPr>
            <p:cNvPr id="3" name="Freeform 3"/>
            <p:cNvSpPr/>
            <p:nvPr/>
          </p:nvSpPr>
          <p:spPr>
            <a:xfrm>
              <a:off x="0" y="897097"/>
              <a:ext cx="11413695" cy="12190863"/>
            </a:xfrm>
            <a:custGeom>
              <a:avLst/>
              <a:gdLst/>
              <a:ahLst/>
              <a:cxnLst/>
              <a:rect l="l" t="t" r="r" b="b"/>
              <a:pathLst>
                <a:path w="11413695" h="12190863">
                  <a:moveTo>
                    <a:pt x="0" y="0"/>
                  </a:moveTo>
                  <a:lnTo>
                    <a:pt x="11413695" y="0"/>
                  </a:lnTo>
                  <a:lnTo>
                    <a:pt x="11413695" y="12190863"/>
                  </a:lnTo>
                  <a:lnTo>
                    <a:pt x="0" y="12190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3312145" y="1607081"/>
              <a:ext cx="2898265" cy="1422300"/>
              <a:chOff x="0" y="-57150"/>
              <a:chExt cx="486172" cy="23858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-28575"/>
                <a:ext cx="486172" cy="181435"/>
              </a:xfrm>
              <a:custGeom>
                <a:avLst/>
                <a:gdLst/>
                <a:ahLst/>
                <a:cxnLst/>
                <a:rect l="l" t="t" r="r" b="b"/>
                <a:pathLst>
                  <a:path w="486172" h="181435">
                    <a:moveTo>
                      <a:pt x="90717" y="0"/>
                    </a:moveTo>
                    <a:lnTo>
                      <a:pt x="395455" y="0"/>
                    </a:lnTo>
                    <a:cubicBezTo>
                      <a:pt x="419515" y="0"/>
                      <a:pt x="442589" y="9558"/>
                      <a:pt x="459602" y="26571"/>
                    </a:cubicBezTo>
                    <a:cubicBezTo>
                      <a:pt x="476615" y="43583"/>
                      <a:pt x="486172" y="66658"/>
                      <a:pt x="486172" y="90717"/>
                    </a:cubicBezTo>
                    <a:lnTo>
                      <a:pt x="486172" y="90717"/>
                    </a:lnTo>
                    <a:cubicBezTo>
                      <a:pt x="486172" y="140819"/>
                      <a:pt x="445557" y="181435"/>
                      <a:pt x="395455" y="181435"/>
                    </a:cubicBezTo>
                    <a:lnTo>
                      <a:pt x="90717" y="181435"/>
                    </a:lnTo>
                    <a:cubicBezTo>
                      <a:pt x="66658" y="181435"/>
                      <a:pt x="43583" y="171877"/>
                      <a:pt x="26571" y="154864"/>
                    </a:cubicBezTo>
                    <a:cubicBezTo>
                      <a:pt x="9558" y="137852"/>
                      <a:pt x="0" y="114777"/>
                      <a:pt x="0" y="90717"/>
                    </a:cubicBezTo>
                    <a:lnTo>
                      <a:pt x="0" y="90717"/>
                    </a:lnTo>
                    <a:cubicBezTo>
                      <a:pt x="0" y="66658"/>
                      <a:pt x="9558" y="43583"/>
                      <a:pt x="26571" y="26571"/>
                    </a:cubicBezTo>
                    <a:cubicBezTo>
                      <a:pt x="43583" y="9558"/>
                      <a:pt x="66658" y="0"/>
                      <a:pt x="90717" y="0"/>
                    </a:cubicBezTo>
                    <a:close/>
                  </a:path>
                </a:pathLst>
              </a:custGeom>
              <a:solidFill>
                <a:srgbClr val="0B565B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486172" cy="238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96"/>
                  </a:lnSpc>
                </a:pPr>
                <a:r>
                  <a:rPr lang="en-US" sz="3200">
                    <a:solidFill>
                      <a:srgbClr val="FFFF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乾淨音檔</a:t>
                </a: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312145" y="-340694"/>
              <a:ext cx="8696388" cy="1422300"/>
              <a:chOff x="0" y="-57150"/>
              <a:chExt cx="1458784" cy="23858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46435" y="-16395"/>
                <a:ext cx="1351814" cy="181435"/>
              </a:xfrm>
              <a:custGeom>
                <a:avLst/>
                <a:gdLst/>
                <a:ahLst/>
                <a:cxnLst/>
                <a:rect l="l" t="t" r="r" b="b"/>
                <a:pathLst>
                  <a:path w="1398249" h="181435">
                    <a:moveTo>
                      <a:pt x="63158" y="0"/>
                    </a:moveTo>
                    <a:lnTo>
                      <a:pt x="1335091" y="0"/>
                    </a:lnTo>
                    <a:cubicBezTo>
                      <a:pt x="1351842" y="0"/>
                      <a:pt x="1367906" y="6654"/>
                      <a:pt x="1379751" y="18498"/>
                    </a:cubicBezTo>
                    <a:cubicBezTo>
                      <a:pt x="1391595" y="30343"/>
                      <a:pt x="1398249" y="46407"/>
                      <a:pt x="1398249" y="63158"/>
                    </a:cubicBezTo>
                    <a:lnTo>
                      <a:pt x="1398249" y="118277"/>
                    </a:lnTo>
                    <a:cubicBezTo>
                      <a:pt x="1398249" y="153158"/>
                      <a:pt x="1369972" y="181435"/>
                      <a:pt x="1335091" y="181435"/>
                    </a:cubicBezTo>
                    <a:lnTo>
                      <a:pt x="63158" y="181435"/>
                    </a:lnTo>
                    <a:cubicBezTo>
                      <a:pt x="46407" y="181435"/>
                      <a:pt x="30343" y="174781"/>
                      <a:pt x="18498" y="162937"/>
                    </a:cubicBezTo>
                    <a:cubicBezTo>
                      <a:pt x="6654" y="151092"/>
                      <a:pt x="0" y="135028"/>
                      <a:pt x="0" y="118277"/>
                    </a:cubicBezTo>
                    <a:lnTo>
                      <a:pt x="0" y="63158"/>
                    </a:lnTo>
                    <a:cubicBezTo>
                      <a:pt x="0" y="28277"/>
                      <a:pt x="28277" y="0"/>
                      <a:pt x="63158" y="0"/>
                    </a:cubicBezTo>
                    <a:close/>
                  </a:path>
                </a:pathLst>
              </a:custGeom>
              <a:solidFill>
                <a:srgbClr val="0B565B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57150"/>
                <a:ext cx="1458784" cy="238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96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標楷體"/>
                    <a:ea typeface="標楷體"/>
                  </a:rPr>
                  <a:t>日文語音資料集訓練出的</a:t>
                </a:r>
                <a:r>
                  <a:rPr lang="en-US" sz="3200">
                    <a:solidFill>
                      <a:srgbClr val="FFFFFF"/>
                    </a:solidFill>
                    <a:latin typeface="標楷體"/>
                    <a:ea typeface="標楷體"/>
                  </a:rPr>
                  <a:t>SSL模型</a:t>
                </a:r>
                <a:endParaRPr lang="zh-TW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5673458" y="7757806"/>
              <a:ext cx="4104764" cy="1422300"/>
              <a:chOff x="-5601" y="-57150"/>
              <a:chExt cx="688558" cy="23858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5601" y="-28575"/>
                <a:ext cx="682957" cy="181435"/>
              </a:xfrm>
              <a:custGeom>
                <a:avLst/>
                <a:gdLst/>
                <a:ahLst/>
                <a:cxnLst/>
                <a:rect l="l" t="t" r="r" b="b"/>
                <a:pathLst>
                  <a:path w="682957" h="181435">
                    <a:moveTo>
                      <a:pt x="90717" y="0"/>
                    </a:moveTo>
                    <a:lnTo>
                      <a:pt x="592239" y="0"/>
                    </a:lnTo>
                    <a:cubicBezTo>
                      <a:pt x="642341" y="0"/>
                      <a:pt x="682957" y="40616"/>
                      <a:pt x="682957" y="90717"/>
                    </a:cubicBezTo>
                    <a:lnTo>
                      <a:pt x="682957" y="90717"/>
                    </a:lnTo>
                    <a:cubicBezTo>
                      <a:pt x="682957" y="114777"/>
                      <a:pt x="673399" y="137852"/>
                      <a:pt x="656386" y="154864"/>
                    </a:cubicBezTo>
                    <a:cubicBezTo>
                      <a:pt x="639373" y="171877"/>
                      <a:pt x="616299" y="181435"/>
                      <a:pt x="592239" y="181435"/>
                    </a:cubicBezTo>
                    <a:lnTo>
                      <a:pt x="90717" y="181435"/>
                    </a:lnTo>
                    <a:cubicBezTo>
                      <a:pt x="66658" y="181435"/>
                      <a:pt x="43583" y="171877"/>
                      <a:pt x="26571" y="154864"/>
                    </a:cubicBezTo>
                    <a:cubicBezTo>
                      <a:pt x="9558" y="137852"/>
                      <a:pt x="0" y="114777"/>
                      <a:pt x="0" y="90717"/>
                    </a:cubicBezTo>
                    <a:lnTo>
                      <a:pt x="0" y="90717"/>
                    </a:lnTo>
                    <a:cubicBezTo>
                      <a:pt x="0" y="66658"/>
                      <a:pt x="9558" y="43583"/>
                      <a:pt x="26571" y="26571"/>
                    </a:cubicBezTo>
                    <a:cubicBezTo>
                      <a:pt x="43583" y="9558"/>
                      <a:pt x="66658" y="0"/>
                      <a:pt x="90717" y="0"/>
                    </a:cubicBezTo>
                    <a:close/>
                  </a:path>
                </a:pathLst>
              </a:custGeom>
              <a:solidFill>
                <a:srgbClr val="0B565B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682957" cy="2385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96"/>
                  </a:lnSpc>
                </a:pPr>
                <a:r>
                  <a:rPr lang="en-US" sz="3200">
                    <a:solidFill>
                      <a:srgbClr val="FFFF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rPr>
                  <a:t>微調後模型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8973763" y="2542238"/>
              <a:ext cx="7735790" cy="2274733"/>
              <a:chOff x="-48936" y="-32700"/>
              <a:chExt cx="1297647" cy="3815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7120" y="-4125"/>
                <a:ext cx="1211591" cy="324428"/>
              </a:xfrm>
              <a:custGeom>
                <a:avLst/>
                <a:gdLst/>
                <a:ahLst/>
                <a:cxnLst/>
                <a:rect l="l" t="t" r="r" b="b"/>
                <a:pathLst>
                  <a:path w="1211591" h="324428">
                    <a:moveTo>
                      <a:pt x="0" y="0"/>
                    </a:moveTo>
                    <a:lnTo>
                      <a:pt x="1211591" y="0"/>
                    </a:lnTo>
                    <a:lnTo>
                      <a:pt x="1211591" y="324428"/>
                    </a:lnTo>
                    <a:lnTo>
                      <a:pt x="0" y="324428"/>
                    </a:ln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-48936" y="-32700"/>
                <a:ext cx="1211591" cy="3815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96"/>
                  </a:lnSpc>
                </a:pPr>
                <a:r>
                  <a:rPr lang="zh-TW" altLang="en-US" sz="3200">
                    <a:solidFill>
                      <a:srgbClr val="0B565B"/>
                    </a:solidFill>
                    <a:latin typeface="Times New Roman" panose="02020603050405020304" pitchFamily="18" charset="0"/>
                    <a:ea typeface="標楷體"/>
                    <a:cs typeface="Times New Roman" panose="02020603050405020304" pitchFamily="18" charset="0"/>
                  </a:rPr>
                  <a:t>利用</a:t>
                </a:r>
                <a:r>
                  <a:rPr lang="en-US" sz="3200">
                    <a:solidFill>
                      <a:srgbClr val="0B565B"/>
                    </a:solidFill>
                    <a:latin typeface="Times New Roman" panose="02020603050405020304" pitchFamily="18" charset="0"/>
                    <a:ea typeface="標楷體"/>
                    <a:cs typeface="Times New Roman" panose="02020603050405020304" pitchFamily="18" charset="0"/>
                  </a:rPr>
                  <a:t>Common Voice Dataset</a:t>
                </a:r>
                <a:endParaRPr lang="en-US" sz="3200">
                  <a:solidFill>
                    <a:srgbClr val="0B565B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ts val="4296"/>
                  </a:lnSpc>
                </a:pPr>
                <a:r>
                  <a:rPr lang="en-US" sz="3200">
                    <a:solidFill>
                      <a:srgbClr val="0B565B"/>
                    </a:solidFill>
                    <a:latin typeface="Times New Roman" panose="02020603050405020304" pitchFamily="18" charset="0"/>
                    <a:ea typeface="標楷體"/>
                    <a:cs typeface="Times New Roman" panose="02020603050405020304" pitchFamily="18" charset="0"/>
                  </a:rPr>
                  <a:t>讓模型做自動語音辨識</a:t>
                </a:r>
              </a:p>
            </p:txBody>
          </p:sp>
        </p:grpSp>
      </p:grpSp>
      <p:sp>
        <p:nvSpPr>
          <p:cNvPr id="16" name="Freeform 16"/>
          <p:cNvSpPr/>
          <p:nvPr/>
        </p:nvSpPr>
        <p:spPr>
          <a:xfrm>
            <a:off x="15527343" y="6172200"/>
            <a:ext cx="2760657" cy="4114800"/>
          </a:xfrm>
          <a:custGeom>
            <a:avLst/>
            <a:gdLst/>
            <a:ahLst/>
            <a:cxnLst/>
            <a:rect l="l" t="t" r="r" b="b"/>
            <a:pathLst>
              <a:path w="2760657" h="4114800">
                <a:moveTo>
                  <a:pt x="0" y="0"/>
                </a:moveTo>
                <a:lnTo>
                  <a:pt x="2760657" y="0"/>
                </a:lnTo>
                <a:lnTo>
                  <a:pt x="27606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10840" y="169728"/>
            <a:ext cx="11123960" cy="1595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518"/>
              </a:lnSpc>
              <a:spcBef>
                <a:spcPct val="0"/>
              </a:spcBef>
            </a:pPr>
            <a:r>
              <a:rPr lang="en-US" sz="97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模型訓練介紹-微調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8"/>
          <p:cNvSpPr txBox="1"/>
          <p:nvPr/>
        </p:nvSpPr>
        <p:spPr>
          <a:xfrm>
            <a:off x="577216" y="49497"/>
            <a:ext cx="15653384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14"/>
              </a:lnSpc>
              <a:spcBef>
                <a:spcPct val="0"/>
              </a:spcBef>
            </a:pPr>
            <a:r>
              <a:rPr lang="en-US" sz="9600" b="1" u="none" strike="noStrike">
                <a:solidFill>
                  <a:srgbClr val="22B1BE"/>
                </a:solidFill>
                <a:latin typeface="標楷體"/>
                <a:ea typeface="標楷體"/>
              </a:rPr>
              <a:t>模型訓練介紹-</a:t>
            </a:r>
            <a:r>
              <a:rPr lang="zh-TW" altLang="en-US" sz="9600" b="1">
                <a:solidFill>
                  <a:srgbClr val="22B1BE"/>
                </a:solidFill>
                <a:latin typeface="標楷體"/>
                <a:ea typeface="標楷體"/>
              </a:rPr>
              <a:t>微調</a:t>
            </a:r>
            <a:endParaRPr lang="en-US" sz="9600" b="1" u="none" strike="noStrike">
              <a:solidFill>
                <a:srgbClr val="22B1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CE58B51-EDE9-EF89-EB05-980035F6656A}"/>
              </a:ext>
            </a:extLst>
          </p:cNvPr>
          <p:cNvGrpSpPr/>
          <p:nvPr/>
        </p:nvGrpSpPr>
        <p:grpSpPr>
          <a:xfrm>
            <a:off x="2438400" y="1680713"/>
            <a:ext cx="9296400" cy="7928769"/>
            <a:chOff x="2438400" y="1680713"/>
            <a:chExt cx="9296400" cy="7928769"/>
          </a:xfrm>
        </p:grpSpPr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0E17B0D1-4305-87C5-CA53-CD1E44B72A30}"/>
                </a:ext>
              </a:extLst>
            </p:cNvPr>
            <p:cNvCxnSpPr>
              <a:cxnSpLocks/>
            </p:cNvCxnSpPr>
            <p:nvPr/>
          </p:nvCxnSpPr>
          <p:spPr>
            <a:xfrm>
              <a:off x="9307030" y="8012347"/>
              <a:ext cx="0" cy="542324"/>
            </a:xfrm>
            <a:prstGeom prst="straightConnector1">
              <a:avLst/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58E72E7A-1FBF-F62E-A4C7-F4E22DE390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1105" y="6613139"/>
              <a:ext cx="1" cy="521649"/>
            </a:xfrm>
            <a:prstGeom prst="straightConnector1">
              <a:avLst/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線單箭頭接點 1">
              <a:extLst>
                <a:ext uri="{FF2B5EF4-FFF2-40B4-BE49-F238E27FC236}">
                  <a16:creationId xmlns:a16="http://schemas.microsoft.com/office/drawing/2014/main" id="{B7CF0F79-B36F-0B5F-3ADF-8A9F7D471C38}"/>
                </a:ext>
              </a:extLst>
            </p:cNvPr>
            <p:cNvCxnSpPr>
              <a:cxnSpLocks/>
            </p:cNvCxnSpPr>
            <p:nvPr/>
          </p:nvCxnSpPr>
          <p:spPr>
            <a:xfrm>
              <a:off x="9301165" y="4725747"/>
              <a:ext cx="5864" cy="639917"/>
            </a:xfrm>
            <a:prstGeom prst="straightConnector1">
              <a:avLst/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6AF369D-178E-FF3D-4B31-07999EB1189B}"/>
                </a:ext>
              </a:extLst>
            </p:cNvPr>
            <p:cNvSpPr/>
            <p:nvPr/>
          </p:nvSpPr>
          <p:spPr>
            <a:xfrm>
              <a:off x="6835632" y="3487883"/>
              <a:ext cx="4822968" cy="3125256"/>
            </a:xfrm>
            <a:custGeom>
              <a:avLst/>
              <a:gdLst>
                <a:gd name="connsiteX0" fmla="*/ 0 w 4822968"/>
                <a:gd name="connsiteY0" fmla="*/ 0 h 3125256"/>
                <a:gd name="connsiteX1" fmla="*/ 4822968 w 4822968"/>
                <a:gd name="connsiteY1" fmla="*/ 0 h 3125256"/>
                <a:gd name="connsiteX2" fmla="*/ 4822968 w 4822968"/>
                <a:gd name="connsiteY2" fmla="*/ 3125256 h 3125256"/>
                <a:gd name="connsiteX3" fmla="*/ 0 w 4822968"/>
                <a:gd name="connsiteY3" fmla="*/ 3125256 h 3125256"/>
                <a:gd name="connsiteX4" fmla="*/ 0 w 4822968"/>
                <a:gd name="connsiteY4" fmla="*/ 0 h 3125256"/>
                <a:gd name="connsiteX0" fmla="*/ 0 w 4822968"/>
                <a:gd name="connsiteY0" fmla="*/ 0 h 3125256"/>
                <a:gd name="connsiteX1" fmla="*/ 4822968 w 4822968"/>
                <a:gd name="connsiteY1" fmla="*/ 0 h 3125256"/>
                <a:gd name="connsiteX2" fmla="*/ 4822968 w 4822968"/>
                <a:gd name="connsiteY2" fmla="*/ 3125256 h 3125256"/>
                <a:gd name="connsiteX3" fmla="*/ 0 w 4822968"/>
                <a:gd name="connsiteY3" fmla="*/ 3125256 h 3125256"/>
                <a:gd name="connsiteX4" fmla="*/ 0 w 4822968"/>
                <a:gd name="connsiteY4" fmla="*/ 0 h 312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2968" h="3125256">
                  <a:moveTo>
                    <a:pt x="0" y="0"/>
                  </a:moveTo>
                  <a:lnTo>
                    <a:pt x="4822968" y="0"/>
                  </a:lnTo>
                  <a:lnTo>
                    <a:pt x="4822968" y="3125256"/>
                  </a:lnTo>
                  <a:lnTo>
                    <a:pt x="0" y="31252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rgbClr val="366994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TextBox 15">
              <a:extLst>
                <a:ext uri="{FF2B5EF4-FFF2-40B4-BE49-F238E27FC236}">
                  <a16:creationId xmlns:a16="http://schemas.microsoft.com/office/drawing/2014/main" id="{49982783-675C-8826-A72D-ABF3A8C88CE6}"/>
                </a:ext>
              </a:extLst>
            </p:cNvPr>
            <p:cNvSpPr txBox="1"/>
            <p:nvPr/>
          </p:nvSpPr>
          <p:spPr>
            <a:xfrm>
              <a:off x="5420354" y="3197270"/>
              <a:ext cx="1927122" cy="8373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66994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96"/>
                </a:lnSpc>
              </a:pPr>
              <a:r>
                <a:rPr lang="zh-TW" altLang="en-US" sz="3200">
                  <a:latin typeface="Times New Roman"/>
                  <a:ea typeface="標楷體"/>
                  <a:cs typeface="Times New Roman"/>
                </a:rPr>
                <a:t>HuBERT</a:t>
              </a:r>
              <a:endParaRPr lang="zh-TW" altLang="en-US">
                <a:latin typeface="Times New Roman"/>
                <a:cs typeface="Times New Roman"/>
              </a:endParaRP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760A138B-D5D7-7939-7A26-6DC74CF9188D}"/>
                </a:ext>
              </a:extLst>
            </p:cNvPr>
            <p:cNvCxnSpPr>
              <a:cxnSpLocks/>
            </p:cNvCxnSpPr>
            <p:nvPr/>
          </p:nvCxnSpPr>
          <p:spPr>
            <a:xfrm>
              <a:off x="9296347" y="2929136"/>
              <a:ext cx="0" cy="582117"/>
            </a:xfrm>
            <a:prstGeom prst="straightConnector1">
              <a:avLst/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0171BB5D-5977-F346-1E8D-BCA98E6174E8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281977" y="9017040"/>
              <a:ext cx="2577340" cy="0"/>
            </a:xfrm>
            <a:prstGeom prst="straightConnector1">
              <a:avLst/>
            </a:prstGeom>
            <a:ln w="57150">
              <a:solidFill>
                <a:srgbClr val="1AB7C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3">
              <a:extLst>
                <a:ext uri="{FF2B5EF4-FFF2-40B4-BE49-F238E27FC236}">
                  <a16:creationId xmlns:a16="http://schemas.microsoft.com/office/drawing/2014/main" id="{A011684E-33B7-4F34-EB4F-8D235839539D}"/>
                </a:ext>
              </a:extLst>
            </p:cNvPr>
            <p:cNvSpPr txBox="1"/>
            <p:nvPr/>
          </p:nvSpPr>
          <p:spPr>
            <a:xfrm>
              <a:off x="5494166" y="8375454"/>
              <a:ext cx="2156554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60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CTC Loss </a:t>
              </a:r>
            </a:p>
          </p:txBody>
        </p:sp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BD846290-F8AD-FA90-DFB9-62E8DD38B4C5}"/>
                </a:ext>
              </a:extLst>
            </p:cNvPr>
            <p:cNvGrpSpPr/>
            <p:nvPr/>
          </p:nvGrpSpPr>
          <p:grpSpPr>
            <a:xfrm>
              <a:off x="7885241" y="7002303"/>
              <a:ext cx="2843577" cy="1184885"/>
              <a:chOff x="0" y="-57150"/>
              <a:chExt cx="748926" cy="312068"/>
            </a:xfrm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2F4AB7B2-20D0-9276-9D8B-39C2256D7D7E}"/>
                  </a:ext>
                </a:extLst>
              </p:cNvPr>
              <p:cNvSpPr/>
              <p:nvPr/>
            </p:nvSpPr>
            <p:spPr>
              <a:xfrm>
                <a:off x="0" y="-22257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33">
                <a:extLst>
                  <a:ext uri="{FF2B5EF4-FFF2-40B4-BE49-F238E27FC236}">
                    <a16:creationId xmlns:a16="http://schemas.microsoft.com/office/drawing/2014/main" id="{C07FF367-8894-11E6-DFC9-5D1632467B1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600">
                    <a:solidFill>
                      <a:srgbClr val="FFFF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Layer</a:t>
                </a:r>
              </a:p>
            </p:txBody>
          </p:sp>
        </p:grpSp>
        <p:grpSp>
          <p:nvGrpSpPr>
            <p:cNvPr id="14" name="Group 31">
              <a:extLst>
                <a:ext uri="{FF2B5EF4-FFF2-40B4-BE49-F238E27FC236}">
                  <a16:creationId xmlns:a16="http://schemas.microsoft.com/office/drawing/2014/main" id="{71225BF5-A35D-F47A-B418-8FDD6A335346}"/>
                </a:ext>
              </a:extLst>
            </p:cNvPr>
            <p:cNvGrpSpPr/>
            <p:nvPr/>
          </p:nvGrpSpPr>
          <p:grpSpPr>
            <a:xfrm>
              <a:off x="7859317" y="8424597"/>
              <a:ext cx="2843577" cy="1184885"/>
              <a:chOff x="0" y="-57150"/>
              <a:chExt cx="748926" cy="312068"/>
            </a:xfrm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095BF410-2BFB-6B1D-28CA-C65BF8B30C0B}"/>
                  </a:ext>
                </a:extLst>
              </p:cNvPr>
              <p:cNvSpPr/>
              <p:nvPr/>
            </p:nvSpPr>
            <p:spPr>
              <a:xfrm>
                <a:off x="0" y="-22257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33">
                <a:extLst>
                  <a:ext uri="{FF2B5EF4-FFF2-40B4-BE49-F238E27FC236}">
                    <a16:creationId xmlns:a16="http://schemas.microsoft.com/office/drawing/2014/main" id="{2614F9B4-C70E-9D05-A57D-CFD40A30844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600">
                    <a:solidFill>
                      <a:srgbClr val="FFFF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預測文字</a:t>
                </a:r>
                <a:endPara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31">
              <a:extLst>
                <a:ext uri="{FF2B5EF4-FFF2-40B4-BE49-F238E27FC236}">
                  <a16:creationId xmlns:a16="http://schemas.microsoft.com/office/drawing/2014/main" id="{5C323A7A-5948-798E-A03C-565DFFD82E1E}"/>
                </a:ext>
              </a:extLst>
            </p:cNvPr>
            <p:cNvGrpSpPr/>
            <p:nvPr/>
          </p:nvGrpSpPr>
          <p:grpSpPr>
            <a:xfrm>
              <a:off x="2438400" y="8424597"/>
              <a:ext cx="2843577" cy="1184885"/>
              <a:chOff x="0" y="-57150"/>
              <a:chExt cx="748926" cy="312068"/>
            </a:xfrm>
          </p:grpSpPr>
          <p:sp>
            <p:nvSpPr>
              <p:cNvPr id="24" name="Freeform 32">
                <a:extLst>
                  <a:ext uri="{FF2B5EF4-FFF2-40B4-BE49-F238E27FC236}">
                    <a16:creationId xmlns:a16="http://schemas.microsoft.com/office/drawing/2014/main" id="{B6F51A3D-2373-F981-C5C6-027A68114260}"/>
                  </a:ext>
                </a:extLst>
              </p:cNvPr>
              <p:cNvSpPr/>
              <p:nvPr/>
            </p:nvSpPr>
            <p:spPr>
              <a:xfrm>
                <a:off x="0" y="-22257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33">
                <a:extLst>
                  <a:ext uri="{FF2B5EF4-FFF2-40B4-BE49-F238E27FC236}">
                    <a16:creationId xmlns:a16="http://schemas.microsoft.com/office/drawing/2014/main" id="{B1F043CA-0BB5-C9FE-823D-911643AF89A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600">
                    <a:solidFill>
                      <a:srgbClr val="FFFFFF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實際文字</a:t>
                </a:r>
                <a:endPara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3EF5CD-7E31-E613-3E0D-287B8A609C67}"/>
                </a:ext>
              </a:extLst>
            </p:cNvPr>
            <p:cNvGrpSpPr/>
            <p:nvPr/>
          </p:nvGrpSpPr>
          <p:grpSpPr>
            <a:xfrm>
              <a:off x="7859317" y="3680673"/>
              <a:ext cx="2843577" cy="1184885"/>
              <a:chOff x="0" y="-57150"/>
              <a:chExt cx="748926" cy="31206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8347AED-D9F5-B0EE-0B97-80C2E4287BC2}"/>
                  </a:ext>
                </a:extLst>
              </p:cNvPr>
              <p:cNvSpPr/>
              <p:nvPr/>
            </p:nvSpPr>
            <p:spPr>
              <a:xfrm>
                <a:off x="0" y="-2857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72CD80-6F8C-AD15-CB49-B233AF1FF91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altLang="zh-TW" sz="360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CNN</a:t>
                </a:r>
                <a:endParaRPr lang="en-US" altLang="zh-TW" sz="36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Group 25">
              <a:extLst>
                <a:ext uri="{FF2B5EF4-FFF2-40B4-BE49-F238E27FC236}">
                  <a16:creationId xmlns:a16="http://schemas.microsoft.com/office/drawing/2014/main" id="{403D603B-E3E8-95C7-CFCA-3F1FE7020B45}"/>
                </a:ext>
              </a:extLst>
            </p:cNvPr>
            <p:cNvGrpSpPr/>
            <p:nvPr/>
          </p:nvGrpSpPr>
          <p:grpSpPr>
            <a:xfrm>
              <a:off x="7885241" y="5257168"/>
              <a:ext cx="2843577" cy="1184885"/>
              <a:chOff x="0" y="-57150"/>
              <a:chExt cx="748926" cy="312068"/>
            </a:xfrm>
          </p:grpSpPr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9CFBF08A-5AEA-64BE-8180-F1E038320DA4}"/>
                  </a:ext>
                </a:extLst>
              </p:cNvPr>
              <p:cNvSpPr/>
              <p:nvPr/>
            </p:nvSpPr>
            <p:spPr>
              <a:xfrm>
                <a:off x="0" y="-2857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27">
                <a:extLst>
                  <a:ext uri="{FF2B5EF4-FFF2-40B4-BE49-F238E27FC236}">
                    <a16:creationId xmlns:a16="http://schemas.microsoft.com/office/drawing/2014/main" id="{E2B82A61-FD28-33ED-52BC-EF987D0C123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altLang="zh-TW" sz="360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Transformer</a:t>
                </a:r>
                <a:endParaRPr lang="zh-CN" altLang="en-US" sz="3600">
                  <a:solidFill>
                    <a:srgbClr val="FFFFFF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Group 40">
              <a:extLst>
                <a:ext uri="{FF2B5EF4-FFF2-40B4-BE49-F238E27FC236}">
                  <a16:creationId xmlns:a16="http://schemas.microsoft.com/office/drawing/2014/main" id="{914797C2-FD7C-505A-26C0-179FDD0F1F12}"/>
                </a:ext>
              </a:extLst>
            </p:cNvPr>
            <p:cNvGrpSpPr/>
            <p:nvPr/>
          </p:nvGrpSpPr>
          <p:grpSpPr>
            <a:xfrm>
              <a:off x="6835632" y="1680713"/>
              <a:ext cx="4899168" cy="1384245"/>
              <a:chOff x="0" y="-57150"/>
              <a:chExt cx="1082829" cy="269629"/>
            </a:xfrm>
          </p:grpSpPr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EF13A325-9C9E-6170-2759-1EC7C3953545}"/>
                  </a:ext>
                </a:extLst>
              </p:cNvPr>
              <p:cNvSpPr/>
              <p:nvPr/>
            </p:nvSpPr>
            <p:spPr>
              <a:xfrm>
                <a:off x="0" y="-26456"/>
                <a:ext cx="1082829" cy="212479"/>
              </a:xfrm>
              <a:custGeom>
                <a:avLst/>
                <a:gdLst/>
                <a:ahLst/>
                <a:cxnLst/>
                <a:rect l="l" t="t" r="r" b="b"/>
                <a:pathLst>
                  <a:path w="1082829" h="212479">
                    <a:moveTo>
                      <a:pt x="91838" y="0"/>
                    </a:moveTo>
                    <a:lnTo>
                      <a:pt x="990991" y="0"/>
                    </a:lnTo>
                    <a:cubicBezTo>
                      <a:pt x="1015348" y="0"/>
                      <a:pt x="1038707" y="9676"/>
                      <a:pt x="1055930" y="26899"/>
                    </a:cubicBezTo>
                    <a:cubicBezTo>
                      <a:pt x="1073153" y="44122"/>
                      <a:pt x="1082829" y="67481"/>
                      <a:pt x="1082829" y="91838"/>
                    </a:cubicBezTo>
                    <a:lnTo>
                      <a:pt x="1082829" y="120641"/>
                    </a:lnTo>
                    <a:cubicBezTo>
                      <a:pt x="1082829" y="171362"/>
                      <a:pt x="1041712" y="212479"/>
                      <a:pt x="990991" y="212479"/>
                    </a:cubicBezTo>
                    <a:lnTo>
                      <a:pt x="91838" y="212479"/>
                    </a:lnTo>
                    <a:cubicBezTo>
                      <a:pt x="67481" y="212479"/>
                      <a:pt x="44122" y="202803"/>
                      <a:pt x="26899" y="185580"/>
                    </a:cubicBezTo>
                    <a:cubicBezTo>
                      <a:pt x="9676" y="168357"/>
                      <a:pt x="0" y="144998"/>
                      <a:pt x="0" y="120641"/>
                    </a:cubicBezTo>
                    <a:lnTo>
                      <a:pt x="0" y="91838"/>
                    </a:lnTo>
                    <a:cubicBezTo>
                      <a:pt x="0" y="41117"/>
                      <a:pt x="41117" y="0"/>
                      <a:pt x="91838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 sz="320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TextBox 42">
                <a:extLst>
                  <a:ext uri="{FF2B5EF4-FFF2-40B4-BE49-F238E27FC236}">
                    <a16:creationId xmlns:a16="http://schemas.microsoft.com/office/drawing/2014/main" id="{260C06FF-9C0F-4EA5-570F-1E3B8D30297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082829" cy="2696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altLang="zh-TW" sz="3600">
                    <a:solidFill>
                      <a:srgbClr val="FFFFFF"/>
                    </a:solidFill>
                    <a:latin typeface="Times New Roman"/>
                    <a:cs typeface="Times New Roman"/>
                  </a:rPr>
                  <a:t>Common Voice Dataset</a:t>
                </a:r>
                <a:endParaRPr lang="zh-CN" altLang="en-US" sz="3600">
                  <a:solidFill>
                    <a:srgbClr val="FFFFFF"/>
                  </a:solidFill>
                  <a:latin typeface="Times New Roman" panose="02020603050405020304" pitchFamily="18" charset="0"/>
                  <a:ea typeface="宋体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3" name="Freeform 8">
            <a:extLst>
              <a:ext uri="{FF2B5EF4-FFF2-40B4-BE49-F238E27FC236}">
                <a16:creationId xmlns:a16="http://schemas.microsoft.com/office/drawing/2014/main" id="{C35D176E-7519-169D-DD88-C2EEDA6C650F}"/>
              </a:ext>
            </a:extLst>
          </p:cNvPr>
          <p:cNvSpPr/>
          <p:nvPr/>
        </p:nvSpPr>
        <p:spPr>
          <a:xfrm>
            <a:off x="14187488" y="5754302"/>
            <a:ext cx="6029325" cy="618648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353C04CC-AE28-FDF6-83D1-B2086395C620}"/>
              </a:ext>
            </a:extLst>
          </p:cNvPr>
          <p:cNvGrpSpPr/>
          <p:nvPr/>
        </p:nvGrpSpPr>
        <p:grpSpPr>
          <a:xfrm>
            <a:off x="1456" y="-11892"/>
            <a:ext cx="19695127" cy="7583774"/>
            <a:chOff x="-113227" y="-4770909"/>
            <a:chExt cx="26373401" cy="10043905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569052CC-10F1-2E55-A402-D5E0464B4928}"/>
                </a:ext>
              </a:extLst>
            </p:cNvPr>
            <p:cNvGrpSpPr/>
            <p:nvPr/>
          </p:nvGrpSpPr>
          <p:grpSpPr>
            <a:xfrm>
              <a:off x="-113227" y="-4770909"/>
              <a:ext cx="26226057" cy="9285270"/>
              <a:chOff x="-22366" y="-942401"/>
              <a:chExt cx="5180456" cy="1834126"/>
            </a:xfrm>
          </p:grpSpPr>
          <p:sp>
            <p:nvSpPr>
              <p:cNvPr id="7" name="Freeform 12">
                <a:extLst>
                  <a:ext uri="{FF2B5EF4-FFF2-40B4-BE49-F238E27FC236}">
                    <a16:creationId xmlns:a16="http://schemas.microsoft.com/office/drawing/2014/main" id="{FB755840-617F-8BAD-A16C-A5A886196719}"/>
                  </a:ext>
                </a:extLst>
              </p:cNvPr>
              <p:cNvSpPr/>
              <p:nvPr/>
            </p:nvSpPr>
            <p:spPr>
              <a:xfrm>
                <a:off x="-22366" y="-942401"/>
                <a:ext cx="4836858" cy="91850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4C40F032-F9C1-EC30-E4E1-8E67435DFB4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EFB73150-6335-8B91-95B8-A5D8AB54ED0D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421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334" y="3347209"/>
            <a:ext cx="4177232" cy="3319070"/>
          </a:xfrm>
          <a:custGeom>
            <a:avLst/>
            <a:gdLst/>
            <a:ahLst/>
            <a:cxnLst/>
            <a:rect l="l" t="t" r="r" b="b"/>
            <a:pathLst>
              <a:path w="4177232" h="3319070">
                <a:moveTo>
                  <a:pt x="0" y="0"/>
                </a:moveTo>
                <a:lnTo>
                  <a:pt x="4177233" y="0"/>
                </a:lnTo>
                <a:lnTo>
                  <a:pt x="4177233" y="3319070"/>
                </a:lnTo>
                <a:lnTo>
                  <a:pt x="0" y="331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042217" y="3347209"/>
            <a:ext cx="3991098" cy="3363567"/>
          </a:xfrm>
          <a:custGeom>
            <a:avLst/>
            <a:gdLst/>
            <a:ahLst/>
            <a:cxnLst/>
            <a:rect l="l" t="t" r="r" b="b"/>
            <a:pathLst>
              <a:path w="3991098" h="3363567">
                <a:moveTo>
                  <a:pt x="0" y="0"/>
                </a:moveTo>
                <a:lnTo>
                  <a:pt x="3991097" y="0"/>
                </a:lnTo>
                <a:lnTo>
                  <a:pt x="3991097" y="3363567"/>
                </a:lnTo>
                <a:lnTo>
                  <a:pt x="0" y="336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182392" y="2832355"/>
            <a:ext cx="4393274" cy="4393274"/>
          </a:xfrm>
          <a:custGeom>
            <a:avLst/>
            <a:gdLst/>
            <a:ahLst/>
            <a:cxnLst/>
            <a:rect l="l" t="t" r="r" b="b"/>
            <a:pathLst>
              <a:path w="4393274" h="4393274">
                <a:moveTo>
                  <a:pt x="0" y="0"/>
                </a:moveTo>
                <a:lnTo>
                  <a:pt x="4393274" y="0"/>
                </a:lnTo>
                <a:lnTo>
                  <a:pt x="4393274" y="4393274"/>
                </a:lnTo>
                <a:lnTo>
                  <a:pt x="0" y="439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472740" y="7205797"/>
            <a:ext cx="13130050" cy="541615"/>
          </a:xfrm>
          <a:custGeom>
            <a:avLst/>
            <a:gdLst/>
            <a:ahLst/>
            <a:cxnLst/>
            <a:rect l="l" t="t" r="r" b="b"/>
            <a:pathLst>
              <a:path w="13130050" h="541615">
                <a:moveTo>
                  <a:pt x="0" y="0"/>
                </a:moveTo>
                <a:lnTo>
                  <a:pt x="13130050" y="0"/>
                </a:lnTo>
                <a:lnTo>
                  <a:pt x="13130050" y="541614"/>
                </a:lnTo>
                <a:lnTo>
                  <a:pt x="0" y="54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20375304" flipH="1">
            <a:off x="12365791" y="2279658"/>
            <a:ext cx="5678804" cy="4915608"/>
          </a:xfrm>
          <a:custGeom>
            <a:avLst/>
            <a:gdLst/>
            <a:ahLst/>
            <a:cxnLst/>
            <a:rect l="l" t="t" r="r" b="b"/>
            <a:pathLst>
              <a:path w="6291459" h="4097313">
                <a:moveTo>
                  <a:pt x="0" y="0"/>
                </a:moveTo>
                <a:lnTo>
                  <a:pt x="6291459" y="0"/>
                </a:lnTo>
                <a:lnTo>
                  <a:pt x="6291459" y="4097313"/>
                </a:lnTo>
                <a:lnTo>
                  <a:pt x="0" y="409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9290" y="301482"/>
            <a:ext cx="7941309" cy="1688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197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3009" y="7941840"/>
            <a:ext cx="2615882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81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5997" y="7953232"/>
            <a:ext cx="1863535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微調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17267" y="7941842"/>
            <a:ext cx="4976349" cy="982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6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建立評分模型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8AC3370D-8910-1BA8-FF1C-E50540EED438}"/>
              </a:ext>
            </a:extLst>
          </p:cNvPr>
          <p:cNvGrpSpPr/>
          <p:nvPr/>
        </p:nvGrpSpPr>
        <p:grpSpPr>
          <a:xfrm>
            <a:off x="-270008" y="-3083702"/>
            <a:ext cx="19966591" cy="10584147"/>
            <a:chOff x="-361948" y="-8839196"/>
            <a:chExt cx="26622122" cy="141121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C11363-7205-8A04-ADD6-580F420D985C}"/>
                </a:ext>
              </a:extLst>
            </p:cNvPr>
            <p:cNvGrpSpPr/>
            <p:nvPr/>
          </p:nvGrpSpPr>
          <p:grpSpPr>
            <a:xfrm>
              <a:off x="-361948" y="-8839196"/>
              <a:ext cx="26474778" cy="13353554"/>
              <a:chOff x="-71496" y="-1746014"/>
              <a:chExt cx="5229586" cy="2637739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83632205-1E63-8412-266F-10A1CCD392AC}"/>
                  </a:ext>
                </a:extLst>
              </p:cNvPr>
              <p:cNvSpPr/>
              <p:nvPr/>
            </p:nvSpPr>
            <p:spPr>
              <a:xfrm>
                <a:off x="-71496" y="-1746014"/>
                <a:ext cx="5158090" cy="891725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4574482A-5F42-F845-217E-75977D6DDE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EF42EE7A-8D23-A0CF-2042-2791A5610C97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37"/>
          <p:cNvSpPr/>
          <p:nvPr/>
        </p:nvSpPr>
        <p:spPr>
          <a:xfrm rot="-5400000">
            <a:off x="13985179" y="6279521"/>
            <a:ext cx="4657852" cy="4657852"/>
          </a:xfrm>
          <a:custGeom>
            <a:avLst/>
            <a:gdLst/>
            <a:ahLst/>
            <a:cxnLst/>
            <a:rect l="l" t="t" r="r" b="b"/>
            <a:pathLst>
              <a:path w="4657852" h="4657852">
                <a:moveTo>
                  <a:pt x="0" y="0"/>
                </a:moveTo>
                <a:lnTo>
                  <a:pt x="4657853" y="0"/>
                </a:lnTo>
                <a:lnTo>
                  <a:pt x="4657853" y="4657852"/>
                </a:lnTo>
                <a:lnTo>
                  <a:pt x="0" y="4657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577216" y="49497"/>
            <a:ext cx="15653384" cy="163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14"/>
              </a:lnSpc>
              <a:spcBef>
                <a:spcPct val="0"/>
              </a:spcBef>
            </a:pPr>
            <a:r>
              <a:rPr lang="en-US" sz="96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模型訓練介紹-建立評分模型</a:t>
            </a:r>
          </a:p>
        </p:txBody>
      </p:sp>
      <p:pic>
        <p:nvPicPr>
          <p:cNvPr id="2" name="圖片 1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58124AD6-53C2-5A02-EEAD-C0F9D3BD9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984873"/>
            <a:ext cx="16916400" cy="7786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419718" y="-26485"/>
            <a:ext cx="15658482" cy="168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14"/>
              </a:lnSpc>
              <a:spcBef>
                <a:spcPct val="0"/>
              </a:spcBef>
            </a:pPr>
            <a:r>
              <a:rPr lang="en-US" sz="96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  <a:r>
              <a:rPr lang="en-US" sz="115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sz="96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建立評分模型</a:t>
            </a: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EB75A7EF-EA3D-260E-774A-585F794BD94B}"/>
              </a:ext>
            </a:extLst>
          </p:cNvPr>
          <p:cNvGrpSpPr/>
          <p:nvPr/>
        </p:nvGrpSpPr>
        <p:grpSpPr>
          <a:xfrm>
            <a:off x="419718" y="3233855"/>
            <a:ext cx="17671475" cy="5495510"/>
            <a:chOff x="419718" y="3233855"/>
            <a:chExt cx="17671475" cy="5495510"/>
          </a:xfrm>
        </p:grpSpPr>
        <p:sp>
          <p:nvSpPr>
            <p:cNvPr id="2" name="TextBox 2"/>
            <p:cNvSpPr txBox="1"/>
            <p:nvPr/>
          </p:nvSpPr>
          <p:spPr>
            <a:xfrm>
              <a:off x="5758251" y="8267700"/>
              <a:ext cx="2792534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200" err="1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HuBERT</a:t>
              </a:r>
              <a:endPara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3"/>
            <p:cNvSpPr txBox="1"/>
            <p:nvPr/>
          </p:nvSpPr>
          <p:spPr>
            <a:xfrm>
              <a:off x="16154207" y="5298685"/>
              <a:ext cx="19369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/>
                  <a:ea typeface="標楷體"/>
                  <a:cs typeface="Times New Roman"/>
                </a:rPr>
                <a:t>MSE Loss 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887200" y="6136892"/>
              <a:ext cx="176875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模型預測</a:t>
              </a:r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419718" y="4891698"/>
              <a:ext cx="2843577" cy="1184885"/>
              <a:chOff x="0" y="-57150"/>
              <a:chExt cx="748926" cy="31206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2857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Times New Roman"/>
                    <a:ea typeface="標楷體"/>
                    <a:cs typeface="Times New Roman"/>
                  </a:rPr>
                  <a:t>學校資料集</a:t>
                </a:r>
                <a:endParaRPr lang="en-US" sz="32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739357" y="6827484"/>
              <a:ext cx="2843577" cy="1184885"/>
              <a:chOff x="0" y="-57150"/>
              <a:chExt cx="748926" cy="3120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16121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FFFF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音檔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7582268" y="6827484"/>
              <a:ext cx="2843577" cy="1184885"/>
              <a:chOff x="0" y="-57150"/>
              <a:chExt cx="748926" cy="31206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16121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>
                    <a:solidFill>
                      <a:srgbClr val="FFFFFF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特徵值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732729" y="3233855"/>
              <a:ext cx="2843577" cy="1184885"/>
              <a:chOff x="0" y="-57150"/>
              <a:chExt cx="748926" cy="3120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19404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Times New Roman"/>
                    <a:ea typeface="標楷體"/>
                    <a:cs typeface="Times New Roman"/>
                  </a:rPr>
                  <a:t>日語文本</a:t>
                </a:r>
                <a:endParaRPr lang="en-US" sz="32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0463499" y="4954381"/>
              <a:ext cx="2843577" cy="1184885"/>
              <a:chOff x="0" y="-57150"/>
              <a:chExt cx="748926" cy="31206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2857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DFKai-SB"/>
                    <a:ea typeface="DFKai-SB"/>
                    <a:cs typeface="Times New Roman"/>
                  </a:rPr>
                  <a:t>評分模型</a:t>
                </a:r>
                <a:endParaRPr lang="zh-TW" sz="3200">
                  <a:solidFill>
                    <a:srgbClr val="000000"/>
                  </a:solidFill>
                  <a:latin typeface="DFKai-SB"/>
                  <a:ea typeface="DFKai-SB"/>
                  <a:cs typeface="Times New Roman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4703343" y="3497809"/>
              <a:ext cx="2843577" cy="1184885"/>
              <a:chOff x="0" y="-57150"/>
              <a:chExt cx="748926" cy="3120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-2857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Times New Roman"/>
                    <a:ea typeface="標楷體"/>
                    <a:cs typeface="Times New Roman"/>
                  </a:rPr>
                  <a:t>實際分數</a:t>
                </a:r>
                <a:endParaRPr lang="en-US" sz="32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4703342" y="6235041"/>
              <a:ext cx="2843577" cy="1184885"/>
              <a:chOff x="0" y="-57150"/>
              <a:chExt cx="748926" cy="31206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-19935"/>
                <a:ext cx="748926" cy="254918"/>
              </a:xfrm>
              <a:custGeom>
                <a:avLst/>
                <a:gdLst/>
                <a:ahLst/>
                <a:cxnLst/>
                <a:rect l="l" t="t" r="r" b="b"/>
                <a:pathLst>
                  <a:path w="748926" h="254918">
                    <a:moveTo>
                      <a:pt x="127459" y="0"/>
                    </a:moveTo>
                    <a:lnTo>
                      <a:pt x="621466" y="0"/>
                    </a:lnTo>
                    <a:cubicBezTo>
                      <a:pt x="691860" y="0"/>
                      <a:pt x="748926" y="57065"/>
                      <a:pt x="748926" y="127459"/>
                    </a:cubicBezTo>
                    <a:lnTo>
                      <a:pt x="748926" y="127459"/>
                    </a:lnTo>
                    <a:cubicBezTo>
                      <a:pt x="748926" y="197853"/>
                      <a:pt x="691860" y="254918"/>
                      <a:pt x="621466" y="254918"/>
                    </a:cubicBezTo>
                    <a:lnTo>
                      <a:pt x="127459" y="254918"/>
                    </a:lnTo>
                    <a:cubicBezTo>
                      <a:pt x="57065" y="254918"/>
                      <a:pt x="0" y="197853"/>
                      <a:pt x="0" y="127459"/>
                    </a:cubicBezTo>
                    <a:lnTo>
                      <a:pt x="0" y="127459"/>
                    </a:lnTo>
                    <a:cubicBezTo>
                      <a:pt x="0" y="57065"/>
                      <a:pt x="57065" y="0"/>
                      <a:pt x="127459" y="0"/>
                    </a:cubicBezTo>
                    <a:close/>
                  </a:path>
                </a:pathLst>
              </a:custGeom>
              <a:solidFill>
                <a:srgbClr val="1AB7C2"/>
              </a:solidFill>
            </p:spPr>
            <p:txBody>
              <a:bodyPr/>
              <a:lstStyle/>
              <a:p>
                <a:endPara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748926" cy="3120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zh-TW" altLang="en-US" sz="3200">
                    <a:solidFill>
                      <a:srgbClr val="FFFFFF"/>
                    </a:solidFill>
                    <a:latin typeface="Times New Roman"/>
                    <a:ea typeface="標楷體"/>
                    <a:cs typeface="Times New Roman"/>
                  </a:rPr>
                  <a:t>預測分數</a:t>
                </a:r>
                <a:endParaRPr lang="zh-TW" altLang="en-US"/>
              </a:p>
            </p:txBody>
          </p:sp>
        </p:grpSp>
        <p:cxnSp>
          <p:nvCxnSpPr>
            <p:cNvPr id="35" name="接點: 肘形 34">
              <a:extLst>
                <a:ext uri="{FF2B5EF4-FFF2-40B4-BE49-F238E27FC236}">
                  <a16:creationId xmlns:a16="http://schemas.microsoft.com/office/drawing/2014/main" id="{6D54DB69-C1C0-0AF6-EA9D-3E014D80A578}"/>
                </a:ext>
              </a:extLst>
            </p:cNvPr>
            <p:cNvCxnSpPr>
              <a:cxnSpLocks/>
            </p:cNvCxnSpPr>
            <p:nvPr/>
          </p:nvCxnSpPr>
          <p:spPr>
            <a:xfrm>
              <a:off x="1841506" y="5968087"/>
              <a:ext cx="1897851" cy="1531988"/>
            </a:xfrm>
            <a:prstGeom prst="bentConnector3">
              <a:avLst>
                <a:gd name="adj1" fmla="val -717"/>
              </a:avLst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B735E771-CCEF-9694-3F99-6BD2893E3D8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7500075"/>
              <a:ext cx="1105268" cy="0"/>
            </a:xfrm>
            <a:prstGeom prst="straightConnector1">
              <a:avLst/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接點: 肘形 39">
              <a:extLst>
                <a:ext uri="{FF2B5EF4-FFF2-40B4-BE49-F238E27FC236}">
                  <a16:creationId xmlns:a16="http://schemas.microsoft.com/office/drawing/2014/main" id="{01B06367-1178-9447-487B-6468F3BF0D83}"/>
                </a:ext>
              </a:extLst>
            </p:cNvPr>
            <p:cNvCxnSpPr/>
            <p:nvPr/>
          </p:nvCxnSpPr>
          <p:spPr>
            <a:xfrm flipV="1">
              <a:off x="1838533" y="3826297"/>
              <a:ext cx="3894196" cy="1186603"/>
            </a:xfrm>
            <a:prstGeom prst="bentConnector3">
              <a:avLst>
                <a:gd name="adj1" fmla="val 103"/>
              </a:avLst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接點: 肘形 42">
              <a:extLst>
                <a:ext uri="{FF2B5EF4-FFF2-40B4-BE49-F238E27FC236}">
                  <a16:creationId xmlns:a16="http://schemas.microsoft.com/office/drawing/2014/main" id="{AD5BF9C5-357B-2C5A-D01D-7503B1CE2B28}"/>
                </a:ext>
              </a:extLst>
            </p:cNvPr>
            <p:cNvCxnSpPr/>
            <p:nvPr/>
          </p:nvCxnSpPr>
          <p:spPr>
            <a:xfrm>
              <a:off x="8550785" y="3826297"/>
              <a:ext cx="3334502" cy="1236580"/>
            </a:xfrm>
            <a:prstGeom prst="bentConnector3">
              <a:avLst>
                <a:gd name="adj1" fmla="val 100020"/>
              </a:avLst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接點: 肘形 45">
              <a:extLst>
                <a:ext uri="{FF2B5EF4-FFF2-40B4-BE49-F238E27FC236}">
                  <a16:creationId xmlns:a16="http://schemas.microsoft.com/office/drawing/2014/main" id="{79159B4C-D1F7-6777-E779-8FDB59473D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5845" y="6030770"/>
              <a:ext cx="1459442" cy="1436120"/>
            </a:xfrm>
            <a:prstGeom prst="bentConnector3">
              <a:avLst>
                <a:gd name="adj1" fmla="val 99891"/>
              </a:avLst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接點: 肘形 62">
              <a:extLst>
                <a:ext uri="{FF2B5EF4-FFF2-40B4-BE49-F238E27FC236}">
                  <a16:creationId xmlns:a16="http://schemas.microsoft.com/office/drawing/2014/main" id="{BB33EFD0-5DB5-C0D9-272F-971B25C5F499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00" y="5546823"/>
              <a:ext cx="1596942" cy="137058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1AB7C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092E3E48-592F-B0FE-ACBC-42B2D624FD72}"/>
                </a:ext>
              </a:extLst>
            </p:cNvPr>
            <p:cNvCxnSpPr/>
            <p:nvPr/>
          </p:nvCxnSpPr>
          <p:spPr>
            <a:xfrm flipH="1">
              <a:off x="16140952" y="4574524"/>
              <a:ext cx="13255" cy="1795622"/>
            </a:xfrm>
            <a:prstGeom prst="straightConnector1">
              <a:avLst/>
            </a:prstGeom>
            <a:ln w="57150">
              <a:solidFill>
                <a:srgbClr val="1AB7C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12">
            <a:extLst>
              <a:ext uri="{FF2B5EF4-FFF2-40B4-BE49-F238E27FC236}">
                <a16:creationId xmlns:a16="http://schemas.microsoft.com/office/drawing/2014/main" id="{DB17B267-F522-1328-B82A-DD3D77992172}"/>
              </a:ext>
            </a:extLst>
          </p:cNvPr>
          <p:cNvSpPr/>
          <p:nvPr/>
        </p:nvSpPr>
        <p:spPr>
          <a:xfrm>
            <a:off x="1456" y="9932211"/>
            <a:ext cx="18286096" cy="351097"/>
          </a:xfrm>
          <a:custGeom>
            <a:avLst/>
            <a:gdLst/>
            <a:ahLst/>
            <a:cxnLst/>
            <a:rect l="l" t="t" r="r" b="b"/>
            <a:pathLst>
              <a:path w="5158090" h="891725">
                <a:moveTo>
                  <a:pt x="0" y="0"/>
                </a:moveTo>
                <a:lnTo>
                  <a:pt x="5158090" y="0"/>
                </a:lnTo>
                <a:lnTo>
                  <a:pt x="5158090" y="891725"/>
                </a:lnTo>
                <a:lnTo>
                  <a:pt x="0" y="891725"/>
                </a:lnTo>
                <a:close/>
              </a:path>
            </a:pathLst>
          </a:custGeom>
          <a:solidFill>
            <a:srgbClr val="55D6E1"/>
          </a:solid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419718" y="-26485"/>
            <a:ext cx="15658482" cy="1689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914"/>
              </a:lnSpc>
              <a:spcBef>
                <a:spcPct val="0"/>
              </a:spcBef>
            </a:pPr>
            <a:r>
              <a:rPr lang="en-US" sz="96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  <a:r>
              <a:rPr lang="en-US" sz="115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sz="96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建立評分模型</a:t>
            </a: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DB17B267-F522-1328-B82A-DD3D77992172}"/>
              </a:ext>
            </a:extLst>
          </p:cNvPr>
          <p:cNvSpPr/>
          <p:nvPr/>
        </p:nvSpPr>
        <p:spPr>
          <a:xfrm>
            <a:off x="1456" y="9932211"/>
            <a:ext cx="18286096" cy="351097"/>
          </a:xfrm>
          <a:custGeom>
            <a:avLst/>
            <a:gdLst/>
            <a:ahLst/>
            <a:cxnLst/>
            <a:rect l="l" t="t" r="r" b="b"/>
            <a:pathLst>
              <a:path w="5158090" h="891725">
                <a:moveTo>
                  <a:pt x="0" y="0"/>
                </a:moveTo>
                <a:lnTo>
                  <a:pt x="5158090" y="0"/>
                </a:lnTo>
                <a:lnTo>
                  <a:pt x="5158090" y="891725"/>
                </a:lnTo>
                <a:lnTo>
                  <a:pt x="0" y="891725"/>
                </a:lnTo>
                <a:close/>
              </a:path>
            </a:pathLst>
          </a:custGeom>
          <a:solidFill>
            <a:srgbClr val="55D6E1"/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0CF92D-C3F6-2D76-CF2F-D1EAEBA1AC98}"/>
              </a:ext>
            </a:extLst>
          </p:cNvPr>
          <p:cNvSpPr txBox="1"/>
          <p:nvPr/>
        </p:nvSpPr>
        <p:spPr>
          <a:xfrm>
            <a:off x="1409021" y="3465951"/>
            <a:ext cx="6837588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6000">
                <a:latin typeface="Times New Roman"/>
                <a:ea typeface="+mn-lt"/>
                <a:cs typeface="Times New Roman"/>
              </a:rPr>
              <a:t>Accuracy: 0.87</a:t>
            </a:r>
          </a:p>
          <a:p>
            <a:endParaRPr lang="en-US" altLang="zh-TW" sz="6000">
              <a:latin typeface="Times New Roman"/>
              <a:ea typeface="Calibri"/>
              <a:cs typeface="Times New Roman"/>
            </a:endParaRPr>
          </a:p>
          <a:p>
            <a:r>
              <a:rPr lang="en-US" sz="6000">
                <a:latin typeface="Times New Roman"/>
                <a:ea typeface="Calibri"/>
                <a:cs typeface="Times New Roman"/>
              </a:rPr>
              <a:t>Specificity: 0.88</a:t>
            </a:r>
          </a:p>
          <a:p>
            <a:endParaRPr lang="en-US" sz="6000">
              <a:latin typeface="Times New Roman"/>
              <a:ea typeface="Calibri"/>
              <a:cs typeface="Times New Roman"/>
            </a:endParaRPr>
          </a:p>
          <a:p>
            <a:r>
              <a:rPr lang="en-US" sz="6000">
                <a:latin typeface="Times New Roman"/>
                <a:ea typeface="Calibri"/>
                <a:cs typeface="Times New Roman"/>
              </a:rPr>
              <a:t>F1 Score: 0.90</a:t>
            </a:r>
          </a:p>
        </p:txBody>
      </p:sp>
      <p:pic>
        <p:nvPicPr>
          <p:cNvPr id="4" name="圖片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92EFB308-1460-D635-87D5-095E934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940" y="2024928"/>
            <a:ext cx="8942243" cy="75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8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68200" y="1891593"/>
            <a:ext cx="3696075" cy="6858439"/>
            <a:chOff x="0" y="0"/>
            <a:chExt cx="4928100" cy="9144586"/>
          </a:xfrm>
        </p:grpSpPr>
        <p:sp>
          <p:nvSpPr>
            <p:cNvPr id="3" name="Freeform 3"/>
            <p:cNvSpPr/>
            <p:nvPr/>
          </p:nvSpPr>
          <p:spPr>
            <a:xfrm>
              <a:off x="0" y="506977"/>
              <a:ext cx="4928100" cy="8314561"/>
            </a:xfrm>
            <a:custGeom>
              <a:avLst/>
              <a:gdLst/>
              <a:ahLst/>
              <a:cxnLst/>
              <a:rect l="l" t="t" r="r" b="b"/>
              <a:pathLst>
                <a:path w="4928100" h="8314561">
                  <a:moveTo>
                    <a:pt x="0" y="0"/>
                  </a:moveTo>
                  <a:lnTo>
                    <a:pt x="4928100" y="0"/>
                  </a:lnTo>
                  <a:lnTo>
                    <a:pt x="4928100" y="8314561"/>
                  </a:lnTo>
                  <a:lnTo>
                    <a:pt x="0" y="8314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51" r="-5831" b="-884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647111" y="0"/>
              <a:ext cx="2768879" cy="2063873"/>
              <a:chOff x="0" y="0"/>
              <a:chExt cx="546939" cy="40767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46939" cy="407679"/>
              </a:xfrm>
              <a:custGeom>
                <a:avLst/>
                <a:gdLst/>
                <a:ahLst/>
                <a:cxnLst/>
                <a:rect l="l" t="t" r="r" b="b"/>
                <a:pathLst>
                  <a:path w="546939" h="407679">
                    <a:moveTo>
                      <a:pt x="0" y="0"/>
                    </a:moveTo>
                    <a:lnTo>
                      <a:pt x="546939" y="0"/>
                    </a:lnTo>
                    <a:lnTo>
                      <a:pt x="546939" y="407679"/>
                    </a:lnTo>
                    <a:lnTo>
                      <a:pt x="0" y="407679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546939" cy="4457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255424" y="8103586"/>
              <a:ext cx="4266144" cy="830112"/>
              <a:chOff x="0" y="0"/>
              <a:chExt cx="842695" cy="16397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42695" cy="163973"/>
              </a:xfrm>
              <a:custGeom>
                <a:avLst/>
                <a:gdLst/>
                <a:ahLst/>
                <a:cxnLst/>
                <a:rect l="l" t="t" r="r" b="b"/>
                <a:pathLst>
                  <a:path w="842695" h="163973">
                    <a:moveTo>
                      <a:pt x="0" y="0"/>
                    </a:moveTo>
                    <a:lnTo>
                      <a:pt x="842695" y="0"/>
                    </a:lnTo>
                    <a:lnTo>
                      <a:pt x="842695" y="163973"/>
                    </a:lnTo>
                    <a:lnTo>
                      <a:pt x="0" y="163973"/>
                    </a:lnTo>
                    <a:close/>
                  </a:path>
                </a:pathLst>
              </a:custGeom>
              <a:solidFill>
                <a:srgbClr val="FAF7F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42695" cy="20207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183930"/>
              <a:ext cx="4816353" cy="8960656"/>
            </a:xfrm>
            <a:custGeom>
              <a:avLst/>
              <a:gdLst/>
              <a:ahLst/>
              <a:cxnLst/>
              <a:rect l="l" t="t" r="r" b="b"/>
              <a:pathLst>
                <a:path w="4816353" h="8960656">
                  <a:moveTo>
                    <a:pt x="0" y="0"/>
                  </a:moveTo>
                  <a:lnTo>
                    <a:pt x="4816353" y="0"/>
                  </a:lnTo>
                  <a:lnTo>
                    <a:pt x="4816353" y="8960656"/>
                  </a:lnTo>
                  <a:lnTo>
                    <a:pt x="0" y="8960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02646" y="3329902"/>
            <a:ext cx="8367257" cy="5263068"/>
            <a:chOff x="0" y="0"/>
            <a:chExt cx="11156342" cy="7017424"/>
          </a:xfrm>
        </p:grpSpPr>
        <p:sp>
          <p:nvSpPr>
            <p:cNvPr id="12" name="Freeform 12"/>
            <p:cNvSpPr/>
            <p:nvPr/>
          </p:nvSpPr>
          <p:spPr>
            <a:xfrm>
              <a:off x="210359" y="272389"/>
              <a:ext cx="10792393" cy="5537865"/>
            </a:xfrm>
            <a:custGeom>
              <a:avLst/>
              <a:gdLst/>
              <a:ahLst/>
              <a:cxnLst/>
              <a:rect l="l" t="t" r="r" b="b"/>
              <a:pathLst>
                <a:path w="10792393" h="5537865">
                  <a:moveTo>
                    <a:pt x="0" y="0"/>
                  </a:moveTo>
                  <a:lnTo>
                    <a:pt x="10792393" y="0"/>
                  </a:lnTo>
                  <a:lnTo>
                    <a:pt x="10792393" y="5537865"/>
                  </a:lnTo>
                  <a:lnTo>
                    <a:pt x="0" y="5537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827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156342" cy="7017424"/>
            </a:xfrm>
            <a:custGeom>
              <a:avLst/>
              <a:gdLst/>
              <a:ahLst/>
              <a:cxnLst/>
              <a:rect l="l" t="t" r="r" b="b"/>
              <a:pathLst>
                <a:path w="11156342" h="7017424">
                  <a:moveTo>
                    <a:pt x="0" y="0"/>
                  </a:moveTo>
                  <a:lnTo>
                    <a:pt x="11156342" y="0"/>
                  </a:lnTo>
                  <a:lnTo>
                    <a:pt x="11156342" y="7017424"/>
                  </a:lnTo>
                  <a:lnTo>
                    <a:pt x="0" y="701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17999" y="9529736"/>
            <a:ext cx="19123998" cy="3369433"/>
            <a:chOff x="0" y="0"/>
            <a:chExt cx="25498664" cy="44925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5355592" cy="3846220"/>
              <a:chOff x="0" y="0"/>
              <a:chExt cx="5158090" cy="7824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43072" y="646358"/>
              <a:ext cx="25355592" cy="3846220"/>
              <a:chOff x="0" y="0"/>
              <a:chExt cx="5158090" cy="7824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64377" y="228486"/>
            <a:ext cx="7656879" cy="159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18"/>
              </a:lnSpc>
              <a:spcBef>
                <a:spcPct val="0"/>
              </a:spcBef>
            </a:pPr>
            <a:r>
              <a:rPr lang="en-US" sz="9655" b="1" u="none" strike="noStrike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 side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7181" y="2117391"/>
            <a:ext cx="9540472" cy="57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en-US" sz="36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初始進入評分頁面時，需授予麥克風權限。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64461" y="8750032"/>
            <a:ext cx="2286201" cy="59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電腦版頁面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31615" y="8708929"/>
            <a:ext cx="2769244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手機版頁面</a:t>
            </a:r>
            <a:endParaRPr lang="en-US" sz="386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40BCE543-D0DA-8F45-3C42-01E0F17B5174}"/>
              </a:ext>
            </a:extLst>
          </p:cNvPr>
          <p:cNvSpPr/>
          <p:nvPr/>
        </p:nvSpPr>
        <p:spPr>
          <a:xfrm>
            <a:off x="1452569" y="2654662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17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79023" y="-315404"/>
            <a:ext cx="3703072" cy="10917809"/>
            <a:chOff x="0" y="0"/>
            <a:chExt cx="975295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295" cy="2875472"/>
            </a:xfrm>
            <a:custGeom>
              <a:avLst/>
              <a:gdLst/>
              <a:ahLst/>
              <a:cxnLst/>
              <a:rect l="l" t="t" r="r" b="b"/>
              <a:pathLst>
                <a:path w="975295" h="2875472">
                  <a:moveTo>
                    <a:pt x="0" y="0"/>
                  </a:moveTo>
                  <a:lnTo>
                    <a:pt x="975295" y="0"/>
                  </a:lnTo>
                  <a:lnTo>
                    <a:pt x="975295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AB7C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75295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713836" y="-2290187"/>
            <a:ext cx="4919523" cy="491952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AB7C2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5109641" y="2355256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4"/>
                </a:lnTo>
                <a:lnTo>
                  <a:pt x="0" y="48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 rot="5400000">
            <a:off x="5109641" y="3031226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Freeform 10"/>
          <p:cNvSpPr/>
          <p:nvPr/>
        </p:nvSpPr>
        <p:spPr>
          <a:xfrm rot="5400000">
            <a:off x="5109641" y="3706905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 rot="5400000">
            <a:off x="5112426" y="5117788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5112426" y="5793467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 rot="5400000">
            <a:off x="5112426" y="7857794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Freeform 14"/>
          <p:cNvSpPr/>
          <p:nvPr/>
        </p:nvSpPr>
        <p:spPr>
          <a:xfrm rot="5400000">
            <a:off x="5112426" y="8533473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Freeform 15"/>
          <p:cNvSpPr/>
          <p:nvPr/>
        </p:nvSpPr>
        <p:spPr>
          <a:xfrm rot="5400000">
            <a:off x="5112426" y="9209444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4"/>
                </a:lnTo>
                <a:lnTo>
                  <a:pt x="0" y="489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Freeform 16"/>
          <p:cNvSpPr/>
          <p:nvPr/>
        </p:nvSpPr>
        <p:spPr>
          <a:xfrm rot="5400000">
            <a:off x="11493267" y="4751308"/>
            <a:ext cx="10287000" cy="784384"/>
          </a:xfrm>
          <a:custGeom>
            <a:avLst/>
            <a:gdLst/>
            <a:ahLst/>
            <a:cxnLst/>
            <a:rect l="l" t="t" r="r" b="b"/>
            <a:pathLst>
              <a:path w="10287000" h="784384">
                <a:moveTo>
                  <a:pt x="0" y="0"/>
                </a:moveTo>
                <a:lnTo>
                  <a:pt x="10287000" y="0"/>
                </a:lnTo>
                <a:lnTo>
                  <a:pt x="10287000" y="784384"/>
                </a:lnTo>
                <a:lnTo>
                  <a:pt x="0" y="78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770949" y="375601"/>
            <a:ext cx="5104890" cy="136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8"/>
              </a:lnSpc>
              <a:spcBef>
                <a:spcPct val="0"/>
              </a:spcBef>
            </a:pPr>
            <a:r>
              <a:rPr lang="en-US" sz="8020" b="1">
                <a:solidFill>
                  <a:srgbClr val="1AB7C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20932" y="2346297"/>
            <a:ext cx="4477265" cy="507831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背景/動機說明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6949" y="2357531"/>
            <a:ext cx="714167" cy="5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20"/>
              </a:lnSpc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19739" y="3019387"/>
            <a:ext cx="4477265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目標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48389" y="3027902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20932" y="3701078"/>
            <a:ext cx="5027869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使用技術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148388" y="3692925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23717" y="5111844"/>
            <a:ext cx="4752567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模型訓練介紹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48388" y="5082662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07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23717" y="5784508"/>
            <a:ext cx="4949211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系統介紹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132121" y="5773799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17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922524" y="7851424"/>
            <a:ext cx="4752567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DEMO影片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55184" y="7841972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39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923717" y="8522165"/>
            <a:ext cx="4949211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達成目標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48387" y="8534397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40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922523" y="9208968"/>
            <a:ext cx="4752567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未來展望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132121" y="9222649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41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457784" y="6459739"/>
            <a:ext cx="3942005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 Client side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32122" y="6462317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18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6427319" y="7117039"/>
            <a:ext cx="3942005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 Server side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51173" y="7149137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26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Freeform 38"/>
          <p:cNvSpPr/>
          <p:nvPr/>
        </p:nvSpPr>
        <p:spPr>
          <a:xfrm rot="5400000">
            <a:off x="-3433557" y="5857314"/>
            <a:ext cx="8312791" cy="630469"/>
          </a:xfrm>
          <a:custGeom>
            <a:avLst/>
            <a:gdLst/>
            <a:ahLst/>
            <a:cxnLst/>
            <a:rect l="l" t="t" r="r" b="b"/>
            <a:pathLst>
              <a:path w="8543489" h="651441">
                <a:moveTo>
                  <a:pt x="0" y="0"/>
                </a:moveTo>
                <a:lnTo>
                  <a:pt x="8543489" y="0"/>
                </a:lnTo>
                <a:lnTo>
                  <a:pt x="8543489" y="651441"/>
                </a:lnTo>
                <a:lnTo>
                  <a:pt x="0" y="651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93AB69F-AE89-FEB6-69A7-745139C01767}"/>
              </a:ext>
            </a:extLst>
          </p:cNvPr>
          <p:cNvSpPr/>
          <p:nvPr/>
        </p:nvSpPr>
        <p:spPr>
          <a:xfrm rot="5400000">
            <a:off x="5119400" y="4392697"/>
            <a:ext cx="552158" cy="489914"/>
          </a:xfrm>
          <a:custGeom>
            <a:avLst/>
            <a:gdLst/>
            <a:ahLst/>
            <a:cxnLst/>
            <a:rect l="l" t="t" r="r" b="b"/>
            <a:pathLst>
              <a:path w="552158" h="489914">
                <a:moveTo>
                  <a:pt x="0" y="0"/>
                </a:moveTo>
                <a:lnTo>
                  <a:pt x="552158" y="0"/>
                </a:lnTo>
                <a:lnTo>
                  <a:pt x="552158" y="489915"/>
                </a:lnTo>
                <a:lnTo>
                  <a:pt x="0" y="489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6882C2E4-0329-78E3-991D-2907A74DB4B2}"/>
              </a:ext>
            </a:extLst>
          </p:cNvPr>
          <p:cNvSpPr txBox="1"/>
          <p:nvPr/>
        </p:nvSpPr>
        <p:spPr>
          <a:xfrm>
            <a:off x="5930691" y="4386870"/>
            <a:ext cx="5027869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TW" alt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使用資料集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E6B470F5-3BD4-85AD-ECC3-A717ECA1FB9E}"/>
              </a:ext>
            </a:extLst>
          </p:cNvPr>
          <p:cNvSpPr txBox="1"/>
          <p:nvPr/>
        </p:nvSpPr>
        <p:spPr>
          <a:xfrm>
            <a:off x="11132121" y="4377915"/>
            <a:ext cx="714167" cy="50783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300" spc="-66">
                <a:solidFill>
                  <a:srgbClr val="051D40"/>
                </a:solidFill>
                <a:latin typeface="Times New Roman"/>
                <a:ea typeface="標楷體"/>
                <a:cs typeface="Times New Roman"/>
              </a:rPr>
              <a:t>06</a:t>
            </a:r>
            <a:endParaRPr lang="en-US" sz="3300" spc="-66">
              <a:solidFill>
                <a:srgbClr val="051D4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 animBg="1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89420" y="1892697"/>
            <a:ext cx="2076659" cy="1547905"/>
            <a:chOff x="0" y="0"/>
            <a:chExt cx="546939" cy="407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6939" cy="407679"/>
            </a:xfrm>
            <a:custGeom>
              <a:avLst/>
              <a:gdLst/>
              <a:ahLst/>
              <a:cxnLst/>
              <a:rect l="l" t="t" r="r" b="b"/>
              <a:pathLst>
                <a:path w="546939" h="407679">
                  <a:moveTo>
                    <a:pt x="0" y="0"/>
                  </a:moveTo>
                  <a:lnTo>
                    <a:pt x="546939" y="0"/>
                  </a:lnTo>
                  <a:lnTo>
                    <a:pt x="546939" y="407679"/>
                  </a:lnTo>
                  <a:lnTo>
                    <a:pt x="0" y="40767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6939" cy="44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95654" y="7970386"/>
            <a:ext cx="3199608" cy="622584"/>
            <a:chOff x="0" y="0"/>
            <a:chExt cx="842695" cy="1639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695" cy="163973"/>
            </a:xfrm>
            <a:custGeom>
              <a:avLst/>
              <a:gdLst/>
              <a:ahLst/>
              <a:cxnLst/>
              <a:rect l="l" t="t" r="r" b="b"/>
              <a:pathLst>
                <a:path w="842695" h="163973">
                  <a:moveTo>
                    <a:pt x="0" y="0"/>
                  </a:moveTo>
                  <a:lnTo>
                    <a:pt x="842695" y="0"/>
                  </a:lnTo>
                  <a:lnTo>
                    <a:pt x="842695" y="163973"/>
                  </a:lnTo>
                  <a:lnTo>
                    <a:pt x="0" y="163973"/>
                  </a:lnTo>
                  <a:close/>
                </a:path>
              </a:pathLst>
            </a:custGeom>
            <a:solidFill>
              <a:srgbClr val="FAF7F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42695" cy="202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695734" y="2201062"/>
            <a:ext cx="3399448" cy="6391909"/>
          </a:xfrm>
          <a:custGeom>
            <a:avLst/>
            <a:gdLst/>
            <a:ahLst/>
            <a:cxnLst/>
            <a:rect l="l" t="t" r="r" b="b"/>
            <a:pathLst>
              <a:path w="3399448" h="6391909">
                <a:moveTo>
                  <a:pt x="0" y="0"/>
                </a:moveTo>
                <a:lnTo>
                  <a:pt x="3399448" y="0"/>
                </a:lnTo>
                <a:lnTo>
                  <a:pt x="3399448" y="6391908"/>
                </a:lnTo>
                <a:lnTo>
                  <a:pt x="0" y="639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55" r="-1990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2604086" y="2030644"/>
            <a:ext cx="3612265" cy="6720492"/>
          </a:xfrm>
          <a:custGeom>
            <a:avLst/>
            <a:gdLst/>
            <a:ahLst/>
            <a:cxnLst/>
            <a:rect l="l" t="t" r="r" b="b"/>
            <a:pathLst>
              <a:path w="3612265" h="6720492">
                <a:moveTo>
                  <a:pt x="0" y="0"/>
                </a:moveTo>
                <a:lnTo>
                  <a:pt x="3612265" y="0"/>
                </a:lnTo>
                <a:lnTo>
                  <a:pt x="3612265" y="6720492"/>
                </a:lnTo>
                <a:lnTo>
                  <a:pt x="0" y="67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 descr="一張含有 文字, 螢幕擷取畫面, 軟體, 電腦圖示 的圖片  自動產生的描述"/>
          <p:cNvSpPr/>
          <p:nvPr/>
        </p:nvSpPr>
        <p:spPr>
          <a:xfrm>
            <a:off x="2071649" y="3546439"/>
            <a:ext cx="8109823" cy="4143214"/>
          </a:xfrm>
          <a:custGeom>
            <a:avLst/>
            <a:gdLst/>
            <a:ahLst/>
            <a:cxnLst/>
            <a:rect l="l" t="t" r="r" b="b"/>
            <a:pathLst>
              <a:path w="8109823" h="4143214">
                <a:moveTo>
                  <a:pt x="0" y="0"/>
                </a:moveTo>
                <a:lnTo>
                  <a:pt x="8109823" y="0"/>
                </a:lnTo>
                <a:lnTo>
                  <a:pt x="8109823" y="4143215"/>
                </a:lnTo>
                <a:lnTo>
                  <a:pt x="0" y="41432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95" t="-17663" r="-9834" b="-405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945431" y="3329902"/>
            <a:ext cx="8367257" cy="5263068"/>
          </a:xfrm>
          <a:custGeom>
            <a:avLst/>
            <a:gdLst/>
            <a:ahLst/>
            <a:cxnLst/>
            <a:rect l="l" t="t" r="r" b="b"/>
            <a:pathLst>
              <a:path w="8367257" h="5263068">
                <a:moveTo>
                  <a:pt x="0" y="0"/>
                </a:moveTo>
                <a:lnTo>
                  <a:pt x="8367257" y="0"/>
                </a:lnTo>
                <a:lnTo>
                  <a:pt x="8367257" y="5263068"/>
                </a:lnTo>
                <a:lnTo>
                  <a:pt x="0" y="526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-417999" y="9529736"/>
            <a:ext cx="19123998" cy="3369433"/>
            <a:chOff x="0" y="0"/>
            <a:chExt cx="25498664" cy="449257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5355592" cy="3846220"/>
              <a:chOff x="0" y="0"/>
              <a:chExt cx="5158090" cy="78243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43072" y="646358"/>
              <a:ext cx="25355592" cy="3846220"/>
              <a:chOff x="0" y="0"/>
              <a:chExt cx="5158090" cy="7824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264377" y="228486"/>
            <a:ext cx="7656879" cy="158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18"/>
              </a:lnSpc>
              <a:spcBef>
                <a:spcPct val="0"/>
              </a:spcBef>
            </a:pPr>
            <a:r>
              <a:rPr lang="en-US" sz="9600" b="1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en-US" sz="9600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side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2636" y="2134387"/>
            <a:ext cx="10994121" cy="572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en-US" sz="36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同意授權後，便可按下開始按鈕進入錄音介面錄音。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943175" y="8723089"/>
            <a:ext cx="2286201" cy="59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</a:rPr>
              <a:t>電腦版頁面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89420" y="8666920"/>
            <a:ext cx="2767430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手機版頁面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620000" y="4381500"/>
            <a:ext cx="742912" cy="395317"/>
            <a:chOff x="0" y="0"/>
            <a:chExt cx="821962" cy="43738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26516" cy="445262"/>
            </a:xfrm>
            <a:custGeom>
              <a:avLst/>
              <a:gdLst/>
              <a:ahLst/>
              <a:cxnLst/>
              <a:rect l="l" t="t" r="r" b="b"/>
              <a:pathLst>
                <a:path w="826516" h="445262">
                  <a:moveTo>
                    <a:pt x="28575" y="0"/>
                  </a:moveTo>
                  <a:lnTo>
                    <a:pt x="797941" y="0"/>
                  </a:lnTo>
                  <a:cubicBezTo>
                    <a:pt x="813689" y="0"/>
                    <a:pt x="826516" y="12827"/>
                    <a:pt x="826516" y="28575"/>
                  </a:cubicBezTo>
                  <a:lnTo>
                    <a:pt x="826516" y="416687"/>
                  </a:lnTo>
                  <a:cubicBezTo>
                    <a:pt x="826516" y="432435"/>
                    <a:pt x="813689" y="445262"/>
                    <a:pt x="797941" y="445262"/>
                  </a:cubicBezTo>
                  <a:lnTo>
                    <a:pt x="28575" y="445262"/>
                  </a:lnTo>
                  <a:cubicBezTo>
                    <a:pt x="12827" y="445262"/>
                    <a:pt x="0" y="432435"/>
                    <a:pt x="0" y="416687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416687"/>
                  </a:lnTo>
                  <a:lnTo>
                    <a:pt x="28575" y="416687"/>
                  </a:lnTo>
                  <a:lnTo>
                    <a:pt x="28575" y="388112"/>
                  </a:lnTo>
                  <a:lnTo>
                    <a:pt x="797941" y="388112"/>
                  </a:lnTo>
                  <a:lnTo>
                    <a:pt x="797941" y="416687"/>
                  </a:lnTo>
                  <a:lnTo>
                    <a:pt x="769366" y="416687"/>
                  </a:lnTo>
                  <a:lnTo>
                    <a:pt x="769366" y="28575"/>
                  </a:lnTo>
                  <a:lnTo>
                    <a:pt x="797941" y="28575"/>
                  </a:lnTo>
                  <a:lnTo>
                    <a:pt x="797941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95654" y="7849663"/>
            <a:ext cx="3199608" cy="640941"/>
            <a:chOff x="0" y="0"/>
            <a:chExt cx="4266144" cy="8545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63725" cy="852990"/>
            </a:xfrm>
            <a:custGeom>
              <a:avLst/>
              <a:gdLst/>
              <a:ahLst/>
              <a:cxnLst/>
              <a:rect l="l" t="t" r="r" b="b"/>
              <a:pathLst>
                <a:path w="4263725" h="852990">
                  <a:moveTo>
                    <a:pt x="19748" y="0"/>
                  </a:moveTo>
                  <a:lnTo>
                    <a:pt x="4243977" y="0"/>
                  </a:lnTo>
                  <a:cubicBezTo>
                    <a:pt x="4254860" y="0"/>
                    <a:pt x="4263725" y="18672"/>
                    <a:pt x="4263725" y="41596"/>
                  </a:cubicBezTo>
                  <a:lnTo>
                    <a:pt x="4263725" y="811394"/>
                  </a:lnTo>
                  <a:cubicBezTo>
                    <a:pt x="4263725" y="834318"/>
                    <a:pt x="4254860" y="852990"/>
                    <a:pt x="4243977" y="852990"/>
                  </a:cubicBezTo>
                  <a:lnTo>
                    <a:pt x="19748" y="852990"/>
                  </a:lnTo>
                  <a:cubicBezTo>
                    <a:pt x="8865" y="852990"/>
                    <a:pt x="0" y="834318"/>
                    <a:pt x="0" y="811394"/>
                  </a:cubicBezTo>
                  <a:lnTo>
                    <a:pt x="0" y="41596"/>
                  </a:lnTo>
                  <a:cubicBezTo>
                    <a:pt x="0" y="18672"/>
                    <a:pt x="8865" y="0"/>
                    <a:pt x="19748" y="0"/>
                  </a:cubicBezTo>
                  <a:moveTo>
                    <a:pt x="19748" y="83191"/>
                  </a:moveTo>
                  <a:lnTo>
                    <a:pt x="19748" y="41596"/>
                  </a:lnTo>
                  <a:lnTo>
                    <a:pt x="39496" y="41596"/>
                  </a:lnTo>
                  <a:lnTo>
                    <a:pt x="39496" y="811394"/>
                  </a:lnTo>
                  <a:lnTo>
                    <a:pt x="19748" y="811394"/>
                  </a:lnTo>
                  <a:lnTo>
                    <a:pt x="19748" y="769798"/>
                  </a:lnTo>
                  <a:lnTo>
                    <a:pt x="4243977" y="769798"/>
                  </a:lnTo>
                  <a:lnTo>
                    <a:pt x="4243977" y="811394"/>
                  </a:lnTo>
                  <a:lnTo>
                    <a:pt x="4224229" y="811394"/>
                  </a:lnTo>
                  <a:lnTo>
                    <a:pt x="4224229" y="41596"/>
                  </a:lnTo>
                  <a:lnTo>
                    <a:pt x="4243977" y="41596"/>
                  </a:lnTo>
                  <a:lnTo>
                    <a:pt x="4243977" y="83191"/>
                  </a:lnTo>
                  <a:lnTo>
                    <a:pt x="19748" y="8319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7268643" y="2330580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 err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48D73759-74E6-704B-0B28-3FAC12334B7A}"/>
              </a:ext>
            </a:extLst>
          </p:cNvPr>
          <p:cNvSpPr/>
          <p:nvPr/>
        </p:nvSpPr>
        <p:spPr>
          <a:xfrm>
            <a:off x="4599947" y="2583069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78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17132" y="1892697"/>
            <a:ext cx="2076659" cy="1547905"/>
            <a:chOff x="0" y="0"/>
            <a:chExt cx="546939" cy="407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6939" cy="407679"/>
            </a:xfrm>
            <a:custGeom>
              <a:avLst/>
              <a:gdLst/>
              <a:ahLst/>
              <a:cxnLst/>
              <a:rect l="l" t="t" r="r" b="b"/>
              <a:pathLst>
                <a:path w="546939" h="407679">
                  <a:moveTo>
                    <a:pt x="0" y="0"/>
                  </a:moveTo>
                  <a:lnTo>
                    <a:pt x="546939" y="0"/>
                  </a:lnTo>
                  <a:lnTo>
                    <a:pt x="546939" y="407679"/>
                  </a:lnTo>
                  <a:lnTo>
                    <a:pt x="0" y="407679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6939" cy="44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23366" y="7970386"/>
            <a:ext cx="3199608" cy="622584"/>
            <a:chOff x="0" y="0"/>
            <a:chExt cx="842695" cy="16397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695" cy="163973"/>
            </a:xfrm>
            <a:custGeom>
              <a:avLst/>
              <a:gdLst/>
              <a:ahLst/>
              <a:cxnLst/>
              <a:rect l="l" t="t" r="r" b="b"/>
              <a:pathLst>
                <a:path w="842695" h="163973">
                  <a:moveTo>
                    <a:pt x="0" y="0"/>
                  </a:moveTo>
                  <a:lnTo>
                    <a:pt x="842695" y="0"/>
                  </a:lnTo>
                  <a:lnTo>
                    <a:pt x="842695" y="163973"/>
                  </a:lnTo>
                  <a:lnTo>
                    <a:pt x="0" y="163973"/>
                  </a:lnTo>
                  <a:close/>
                </a:path>
              </a:pathLst>
            </a:custGeom>
            <a:solidFill>
              <a:srgbClr val="FAF7F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42695" cy="2020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39577" y="2201062"/>
            <a:ext cx="3379295" cy="6242851"/>
          </a:xfrm>
          <a:custGeom>
            <a:avLst/>
            <a:gdLst/>
            <a:ahLst/>
            <a:cxnLst/>
            <a:rect l="l" t="t" r="r" b="b"/>
            <a:pathLst>
              <a:path w="3379295" h="6242851">
                <a:moveTo>
                  <a:pt x="0" y="0"/>
                </a:moveTo>
                <a:lnTo>
                  <a:pt x="3379296" y="0"/>
                </a:lnTo>
                <a:lnTo>
                  <a:pt x="3379296" y="6242851"/>
                </a:lnTo>
                <a:lnTo>
                  <a:pt x="0" y="624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313" r="-1230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2631798" y="2030644"/>
            <a:ext cx="3612265" cy="6720492"/>
          </a:xfrm>
          <a:custGeom>
            <a:avLst/>
            <a:gdLst/>
            <a:ahLst/>
            <a:cxnLst/>
            <a:rect l="l" t="t" r="r" b="b"/>
            <a:pathLst>
              <a:path w="3612265" h="6720492">
                <a:moveTo>
                  <a:pt x="0" y="0"/>
                </a:moveTo>
                <a:lnTo>
                  <a:pt x="3612265" y="0"/>
                </a:lnTo>
                <a:lnTo>
                  <a:pt x="3612265" y="6720492"/>
                </a:lnTo>
                <a:lnTo>
                  <a:pt x="0" y="67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 descr="一張含有 文字, 螢幕擷取畫面, 軟體, 網頁 的圖片  自動產生的描述"/>
          <p:cNvSpPr/>
          <p:nvPr/>
        </p:nvSpPr>
        <p:spPr>
          <a:xfrm>
            <a:off x="1959662" y="3574019"/>
            <a:ext cx="8114316" cy="4236369"/>
          </a:xfrm>
          <a:custGeom>
            <a:avLst/>
            <a:gdLst/>
            <a:ahLst/>
            <a:cxnLst/>
            <a:rect l="l" t="t" r="r" b="b"/>
            <a:pathLst>
              <a:path w="8114316" h="4236369">
                <a:moveTo>
                  <a:pt x="0" y="0"/>
                </a:moveTo>
                <a:lnTo>
                  <a:pt x="8114316" y="0"/>
                </a:lnTo>
                <a:lnTo>
                  <a:pt x="8114316" y="4236369"/>
                </a:lnTo>
                <a:lnTo>
                  <a:pt x="0" y="4236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71" t="-15103" r="-8092" b="-1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723823" y="8002359"/>
            <a:ext cx="3410803" cy="395444"/>
            <a:chOff x="0" y="0"/>
            <a:chExt cx="4547737" cy="5272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47727" cy="527242"/>
            </a:xfrm>
            <a:custGeom>
              <a:avLst/>
              <a:gdLst/>
              <a:ahLst/>
              <a:cxnLst/>
              <a:rect l="l" t="t" r="r" b="b"/>
              <a:pathLst>
                <a:path w="4547727" h="527242">
                  <a:moveTo>
                    <a:pt x="21006" y="0"/>
                  </a:moveTo>
                  <a:lnTo>
                    <a:pt x="4526721" y="0"/>
                  </a:lnTo>
                  <a:cubicBezTo>
                    <a:pt x="4538297" y="0"/>
                    <a:pt x="4547727" y="11750"/>
                    <a:pt x="4547727" y="26176"/>
                  </a:cubicBezTo>
                  <a:lnTo>
                    <a:pt x="4547727" y="501066"/>
                  </a:lnTo>
                  <a:cubicBezTo>
                    <a:pt x="4547727" y="515492"/>
                    <a:pt x="4538297" y="527242"/>
                    <a:pt x="4526721" y="527242"/>
                  </a:cubicBezTo>
                  <a:lnTo>
                    <a:pt x="21006" y="527242"/>
                  </a:lnTo>
                  <a:cubicBezTo>
                    <a:pt x="9429" y="527242"/>
                    <a:pt x="0" y="515492"/>
                    <a:pt x="0" y="501066"/>
                  </a:cubicBezTo>
                  <a:lnTo>
                    <a:pt x="0" y="26176"/>
                  </a:lnTo>
                  <a:cubicBezTo>
                    <a:pt x="0" y="11750"/>
                    <a:pt x="9429" y="0"/>
                    <a:pt x="21006" y="0"/>
                  </a:cubicBezTo>
                  <a:moveTo>
                    <a:pt x="21006" y="52352"/>
                  </a:moveTo>
                  <a:lnTo>
                    <a:pt x="21006" y="26176"/>
                  </a:lnTo>
                  <a:lnTo>
                    <a:pt x="42012" y="26176"/>
                  </a:lnTo>
                  <a:lnTo>
                    <a:pt x="42012" y="501066"/>
                  </a:lnTo>
                  <a:lnTo>
                    <a:pt x="21006" y="501066"/>
                  </a:lnTo>
                  <a:lnTo>
                    <a:pt x="21006" y="474890"/>
                  </a:lnTo>
                  <a:lnTo>
                    <a:pt x="4526721" y="474890"/>
                  </a:lnTo>
                  <a:lnTo>
                    <a:pt x="4526721" y="501066"/>
                  </a:lnTo>
                  <a:lnTo>
                    <a:pt x="4505715" y="501066"/>
                  </a:lnTo>
                  <a:lnTo>
                    <a:pt x="4505715" y="26176"/>
                  </a:lnTo>
                  <a:lnTo>
                    <a:pt x="4526721" y="26176"/>
                  </a:lnTo>
                  <a:lnTo>
                    <a:pt x="4526721" y="52352"/>
                  </a:lnTo>
                  <a:lnTo>
                    <a:pt x="21006" y="523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43800" y="4457700"/>
            <a:ext cx="634838" cy="381000"/>
            <a:chOff x="0" y="0"/>
            <a:chExt cx="744851" cy="478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0189" cy="483489"/>
            </a:xfrm>
            <a:custGeom>
              <a:avLst/>
              <a:gdLst/>
              <a:ahLst/>
              <a:cxnLst/>
              <a:rect l="l" t="t" r="r" b="b"/>
              <a:pathLst>
                <a:path w="750189" h="483489">
                  <a:moveTo>
                    <a:pt x="28575" y="0"/>
                  </a:moveTo>
                  <a:lnTo>
                    <a:pt x="721614" y="0"/>
                  </a:lnTo>
                  <a:cubicBezTo>
                    <a:pt x="737362" y="0"/>
                    <a:pt x="750189" y="12827"/>
                    <a:pt x="750189" y="28575"/>
                  </a:cubicBezTo>
                  <a:lnTo>
                    <a:pt x="750189" y="454914"/>
                  </a:lnTo>
                  <a:cubicBezTo>
                    <a:pt x="750189" y="470662"/>
                    <a:pt x="737362" y="483489"/>
                    <a:pt x="721614" y="483489"/>
                  </a:cubicBezTo>
                  <a:lnTo>
                    <a:pt x="28575" y="483489"/>
                  </a:lnTo>
                  <a:cubicBezTo>
                    <a:pt x="12827" y="483489"/>
                    <a:pt x="0" y="470662"/>
                    <a:pt x="0" y="454914"/>
                  </a:cubicBezTo>
                  <a:lnTo>
                    <a:pt x="0" y="28575"/>
                  </a:lnTo>
                  <a:cubicBezTo>
                    <a:pt x="0" y="12827"/>
                    <a:pt x="12827" y="0"/>
                    <a:pt x="28575" y="0"/>
                  </a:cubicBezTo>
                  <a:moveTo>
                    <a:pt x="28575" y="57150"/>
                  </a:moveTo>
                  <a:lnTo>
                    <a:pt x="28575" y="28575"/>
                  </a:lnTo>
                  <a:lnTo>
                    <a:pt x="57150" y="28575"/>
                  </a:lnTo>
                  <a:lnTo>
                    <a:pt x="57150" y="454914"/>
                  </a:lnTo>
                  <a:lnTo>
                    <a:pt x="28575" y="454914"/>
                  </a:lnTo>
                  <a:lnTo>
                    <a:pt x="28575" y="426339"/>
                  </a:lnTo>
                  <a:lnTo>
                    <a:pt x="721614" y="426339"/>
                  </a:lnTo>
                  <a:lnTo>
                    <a:pt x="721614" y="454914"/>
                  </a:lnTo>
                  <a:lnTo>
                    <a:pt x="693039" y="454914"/>
                  </a:lnTo>
                  <a:lnTo>
                    <a:pt x="693039" y="28575"/>
                  </a:lnTo>
                  <a:lnTo>
                    <a:pt x="721614" y="28575"/>
                  </a:lnTo>
                  <a:lnTo>
                    <a:pt x="721614" y="57150"/>
                  </a:lnTo>
                  <a:lnTo>
                    <a:pt x="28575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830676" y="3400601"/>
            <a:ext cx="8367257" cy="5263068"/>
          </a:xfrm>
          <a:custGeom>
            <a:avLst/>
            <a:gdLst/>
            <a:ahLst/>
            <a:cxnLst/>
            <a:rect l="l" t="t" r="r" b="b"/>
            <a:pathLst>
              <a:path w="8367257" h="5263068">
                <a:moveTo>
                  <a:pt x="0" y="0"/>
                </a:moveTo>
                <a:lnTo>
                  <a:pt x="8367257" y="0"/>
                </a:lnTo>
                <a:lnTo>
                  <a:pt x="8367257" y="5263068"/>
                </a:lnTo>
                <a:lnTo>
                  <a:pt x="0" y="526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417999" y="9529736"/>
            <a:ext cx="19123998" cy="3369433"/>
            <a:chOff x="0" y="0"/>
            <a:chExt cx="25498664" cy="449257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5355592" cy="3846220"/>
              <a:chOff x="0" y="0"/>
              <a:chExt cx="5158090" cy="7824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43072" y="646358"/>
              <a:ext cx="25355592" cy="3846220"/>
              <a:chOff x="0" y="0"/>
              <a:chExt cx="5158090" cy="7824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sp>
        <p:nvSpPr>
          <p:cNvPr id="23" name="TextBox 23"/>
          <p:cNvSpPr txBox="1"/>
          <p:nvPr/>
        </p:nvSpPr>
        <p:spPr>
          <a:xfrm>
            <a:off x="264377" y="228486"/>
            <a:ext cx="7656879" cy="158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18"/>
              </a:lnSpc>
              <a:spcBef>
                <a:spcPct val="0"/>
              </a:spcBef>
            </a:pPr>
            <a:r>
              <a:rPr lang="en-US" sz="9655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20769" y="2134387"/>
            <a:ext cx="8264625" cy="56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 在錄音介面按下停止按鈕後，停止錄音。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28420" y="8792598"/>
            <a:ext cx="2286201" cy="59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電腦版頁面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42763" y="8741554"/>
            <a:ext cx="2990333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86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手機版頁面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-265599" y="9682136"/>
            <a:ext cx="19123998" cy="3369433"/>
            <a:chOff x="0" y="0"/>
            <a:chExt cx="25498664" cy="449257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5355592" cy="3846220"/>
              <a:chOff x="0" y="0"/>
              <a:chExt cx="5158090" cy="78243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43072" y="646358"/>
              <a:ext cx="25355592" cy="3846220"/>
              <a:chOff x="0" y="0"/>
              <a:chExt cx="5158090" cy="78243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E787E6B7-7AFB-BE0D-A2A5-208E170E98D7}"/>
              </a:ext>
            </a:extLst>
          </p:cNvPr>
          <p:cNvSpPr/>
          <p:nvPr/>
        </p:nvSpPr>
        <p:spPr>
          <a:xfrm>
            <a:off x="8473184" y="2487988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65">
            <a:extLst>
              <a:ext uri="{FF2B5EF4-FFF2-40B4-BE49-F238E27FC236}">
                <a16:creationId xmlns:a16="http://schemas.microsoft.com/office/drawing/2014/main" id="{DFF4EAE8-EFD4-8F5B-356E-A345B86D29E7}"/>
              </a:ext>
            </a:extLst>
          </p:cNvPr>
          <p:cNvSpPr/>
          <p:nvPr/>
        </p:nvSpPr>
        <p:spPr>
          <a:xfrm>
            <a:off x="12052547" y="2546175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9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6465" y="2092751"/>
            <a:ext cx="3612265" cy="6720492"/>
            <a:chOff x="0" y="0"/>
            <a:chExt cx="4816353" cy="8960656"/>
          </a:xfrm>
        </p:grpSpPr>
        <p:grpSp>
          <p:nvGrpSpPr>
            <p:cNvPr id="3" name="Group 3"/>
            <p:cNvGrpSpPr/>
            <p:nvPr/>
          </p:nvGrpSpPr>
          <p:grpSpPr>
            <a:xfrm>
              <a:off x="213468" y="8130544"/>
              <a:ext cx="4415230" cy="563350"/>
              <a:chOff x="0" y="0"/>
              <a:chExt cx="872144" cy="11127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72144" cy="111279"/>
              </a:xfrm>
              <a:custGeom>
                <a:avLst/>
                <a:gdLst/>
                <a:ahLst/>
                <a:cxnLst/>
                <a:rect l="l" t="t" r="r" b="b"/>
                <a:pathLst>
                  <a:path w="872144" h="111279">
                    <a:moveTo>
                      <a:pt x="0" y="0"/>
                    </a:moveTo>
                    <a:lnTo>
                      <a:pt x="872144" y="0"/>
                    </a:lnTo>
                    <a:lnTo>
                      <a:pt x="872144" y="111279"/>
                    </a:lnTo>
                    <a:lnTo>
                      <a:pt x="0" y="111279"/>
                    </a:lnTo>
                    <a:close/>
                  </a:path>
                </a:pathLst>
              </a:custGeom>
              <a:solidFill>
                <a:srgbClr val="FAF7F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872144" cy="14937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10391" y="905536"/>
              <a:ext cx="4518307" cy="7260449"/>
            </a:xfrm>
            <a:custGeom>
              <a:avLst/>
              <a:gdLst/>
              <a:ahLst/>
              <a:cxnLst/>
              <a:rect l="l" t="t" r="r" b="b"/>
              <a:pathLst>
                <a:path w="4518307" h="7260449">
                  <a:moveTo>
                    <a:pt x="0" y="0"/>
                  </a:moveTo>
                  <a:lnTo>
                    <a:pt x="4518307" y="0"/>
                  </a:lnTo>
                  <a:lnTo>
                    <a:pt x="4518307" y="7260449"/>
                  </a:lnTo>
                  <a:lnTo>
                    <a:pt x="0" y="7260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115" r="-587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213468" y="211381"/>
              <a:ext cx="4415230" cy="694155"/>
              <a:chOff x="0" y="0"/>
              <a:chExt cx="872144" cy="13711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2144" cy="137117"/>
              </a:xfrm>
              <a:custGeom>
                <a:avLst/>
                <a:gdLst/>
                <a:ahLst/>
                <a:cxnLst/>
                <a:rect l="l" t="t" r="r" b="b"/>
                <a:pathLst>
                  <a:path w="872144" h="137117">
                    <a:moveTo>
                      <a:pt x="0" y="0"/>
                    </a:moveTo>
                    <a:lnTo>
                      <a:pt x="872144" y="0"/>
                    </a:lnTo>
                    <a:lnTo>
                      <a:pt x="872144" y="137117"/>
                    </a:lnTo>
                    <a:lnTo>
                      <a:pt x="0" y="137117"/>
                    </a:lnTo>
                    <a:close/>
                  </a:path>
                </a:pathLst>
              </a:custGeom>
              <a:solidFill>
                <a:srgbClr val="FAF7F0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72144" cy="1752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4816353" cy="8960656"/>
            </a:xfrm>
            <a:custGeom>
              <a:avLst/>
              <a:gdLst/>
              <a:ahLst/>
              <a:cxnLst/>
              <a:rect l="l" t="t" r="r" b="b"/>
              <a:pathLst>
                <a:path w="4816353" h="8960656">
                  <a:moveTo>
                    <a:pt x="0" y="0"/>
                  </a:moveTo>
                  <a:lnTo>
                    <a:pt x="4816353" y="0"/>
                  </a:lnTo>
                  <a:lnTo>
                    <a:pt x="4816353" y="8960656"/>
                  </a:lnTo>
                  <a:lnTo>
                    <a:pt x="0" y="8960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19844" y="4137885"/>
            <a:ext cx="8367257" cy="5263068"/>
            <a:chOff x="0" y="0"/>
            <a:chExt cx="11156342" cy="7017424"/>
          </a:xfrm>
        </p:grpSpPr>
        <p:sp>
          <p:nvSpPr>
            <p:cNvPr id="12" name="Freeform 12" descr="一張含有 文字, 螢幕擷取畫面, 軟體, 網頁 的圖片  自動產生的描述"/>
            <p:cNvSpPr/>
            <p:nvPr/>
          </p:nvSpPr>
          <p:spPr>
            <a:xfrm>
              <a:off x="156552" y="278031"/>
              <a:ext cx="10805066" cy="5742322"/>
            </a:xfrm>
            <a:custGeom>
              <a:avLst/>
              <a:gdLst/>
              <a:ahLst/>
              <a:cxnLst/>
              <a:rect l="l" t="t" r="r" b="b"/>
              <a:pathLst>
                <a:path w="10805066" h="5742322">
                  <a:moveTo>
                    <a:pt x="0" y="0"/>
                  </a:moveTo>
                  <a:lnTo>
                    <a:pt x="10805067" y="0"/>
                  </a:lnTo>
                  <a:lnTo>
                    <a:pt x="10805067" y="5742322"/>
                  </a:lnTo>
                  <a:lnTo>
                    <a:pt x="0" y="5742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31" t="-16010" r="-9867" b="-343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1156342" cy="7017424"/>
            </a:xfrm>
            <a:custGeom>
              <a:avLst/>
              <a:gdLst/>
              <a:ahLst/>
              <a:cxnLst/>
              <a:rect l="l" t="t" r="r" b="b"/>
              <a:pathLst>
                <a:path w="11156342" h="7017424">
                  <a:moveTo>
                    <a:pt x="0" y="0"/>
                  </a:moveTo>
                  <a:lnTo>
                    <a:pt x="11156342" y="0"/>
                  </a:lnTo>
                  <a:lnTo>
                    <a:pt x="11156342" y="7017424"/>
                  </a:lnTo>
                  <a:lnTo>
                    <a:pt x="0" y="701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417999" y="9529736"/>
            <a:ext cx="19123998" cy="3369433"/>
            <a:chOff x="0" y="0"/>
            <a:chExt cx="25498664" cy="449257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5355592" cy="3846220"/>
              <a:chOff x="0" y="0"/>
              <a:chExt cx="5158090" cy="7824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43072" y="646358"/>
              <a:ext cx="25355592" cy="3846220"/>
              <a:chOff x="0" y="0"/>
              <a:chExt cx="5158090" cy="7824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158090" cy="782437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782437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782437"/>
                    </a:lnTo>
                    <a:lnTo>
                      <a:pt x="0" y="782437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158090" cy="820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264377" y="228486"/>
            <a:ext cx="7656879" cy="158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18"/>
              </a:lnSpc>
              <a:spcBef>
                <a:spcPct val="0"/>
              </a:spcBef>
            </a:pPr>
            <a:r>
              <a:rPr lang="en-US" sz="9655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2026076"/>
            <a:ext cx="11822243" cy="178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1"/>
              </a:lnSpc>
              <a:spcBef>
                <a:spcPct val="0"/>
              </a:spcBef>
            </a:pPr>
            <a:r>
              <a:rPr lang="en-US" sz="34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 可重播錄製的音檔，如果不滿意，可以按下開始按鈕並重新錄音。如果滿意，便可以按下上傳按鈕。按下上傳按鈕後，會將音檔傳送至server端。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6086" y="8793616"/>
            <a:ext cx="2286201" cy="591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1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電腦版頁面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84392" y="8811520"/>
            <a:ext cx="2891496" cy="64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手機版頁面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3587662" y="7711313"/>
            <a:ext cx="1440469" cy="533030"/>
            <a:chOff x="0" y="0"/>
            <a:chExt cx="1920625" cy="7107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0666" cy="710692"/>
            </a:xfrm>
            <a:custGeom>
              <a:avLst/>
              <a:gdLst/>
              <a:ahLst/>
              <a:cxnLst/>
              <a:rect l="l" t="t" r="r" b="b"/>
              <a:pathLst>
                <a:path w="1920666" h="710692">
                  <a:moveTo>
                    <a:pt x="19628" y="0"/>
                  </a:moveTo>
                  <a:lnTo>
                    <a:pt x="1901025" y="0"/>
                  </a:lnTo>
                  <a:cubicBezTo>
                    <a:pt x="1911843" y="0"/>
                    <a:pt x="1920666" y="12827"/>
                    <a:pt x="1920666" y="28575"/>
                  </a:cubicBezTo>
                  <a:lnTo>
                    <a:pt x="1920666" y="682117"/>
                  </a:lnTo>
                  <a:cubicBezTo>
                    <a:pt x="1920666" y="697865"/>
                    <a:pt x="1911843" y="710692"/>
                    <a:pt x="1901025" y="710692"/>
                  </a:cubicBezTo>
                  <a:lnTo>
                    <a:pt x="19628" y="710692"/>
                  </a:lnTo>
                  <a:cubicBezTo>
                    <a:pt x="8811" y="710692"/>
                    <a:pt x="0" y="697865"/>
                    <a:pt x="0" y="682117"/>
                  </a:cubicBezTo>
                  <a:lnTo>
                    <a:pt x="0" y="28575"/>
                  </a:lnTo>
                  <a:cubicBezTo>
                    <a:pt x="0" y="12827"/>
                    <a:pt x="8811" y="0"/>
                    <a:pt x="19628" y="0"/>
                  </a:cubicBezTo>
                  <a:moveTo>
                    <a:pt x="19628" y="57150"/>
                  </a:moveTo>
                  <a:lnTo>
                    <a:pt x="19628" y="28575"/>
                  </a:lnTo>
                  <a:lnTo>
                    <a:pt x="39256" y="28575"/>
                  </a:lnTo>
                  <a:lnTo>
                    <a:pt x="39256" y="682117"/>
                  </a:lnTo>
                  <a:lnTo>
                    <a:pt x="19628" y="682117"/>
                  </a:lnTo>
                  <a:lnTo>
                    <a:pt x="19628" y="653542"/>
                  </a:lnTo>
                  <a:lnTo>
                    <a:pt x="1901025" y="653542"/>
                  </a:lnTo>
                  <a:lnTo>
                    <a:pt x="1901025" y="682117"/>
                  </a:lnTo>
                  <a:lnTo>
                    <a:pt x="1881398" y="682117"/>
                  </a:lnTo>
                  <a:lnTo>
                    <a:pt x="1881398" y="28575"/>
                  </a:lnTo>
                  <a:lnTo>
                    <a:pt x="1901025" y="28575"/>
                  </a:lnTo>
                  <a:lnTo>
                    <a:pt x="1901025" y="57150"/>
                  </a:lnTo>
                  <a:lnTo>
                    <a:pt x="19628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5087129" y="7711313"/>
            <a:ext cx="872300" cy="533030"/>
            <a:chOff x="0" y="0"/>
            <a:chExt cx="1163067" cy="71070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63018" cy="710692"/>
            </a:xfrm>
            <a:custGeom>
              <a:avLst/>
              <a:gdLst/>
              <a:ahLst/>
              <a:cxnLst/>
              <a:rect l="l" t="t" r="r" b="b"/>
              <a:pathLst>
                <a:path w="1163018" h="710692">
                  <a:moveTo>
                    <a:pt x="24927" y="0"/>
                  </a:moveTo>
                  <a:lnTo>
                    <a:pt x="1138092" y="0"/>
                  </a:lnTo>
                  <a:cubicBezTo>
                    <a:pt x="1151829" y="0"/>
                    <a:pt x="1163018" y="12827"/>
                    <a:pt x="1163018" y="28575"/>
                  </a:cubicBezTo>
                  <a:lnTo>
                    <a:pt x="1163018" y="682117"/>
                  </a:lnTo>
                  <a:cubicBezTo>
                    <a:pt x="1163018" y="697865"/>
                    <a:pt x="1151829" y="710692"/>
                    <a:pt x="1138092" y="710692"/>
                  </a:cubicBezTo>
                  <a:lnTo>
                    <a:pt x="24927" y="710692"/>
                  </a:lnTo>
                  <a:cubicBezTo>
                    <a:pt x="11189" y="710692"/>
                    <a:pt x="0" y="697865"/>
                    <a:pt x="0" y="682117"/>
                  </a:cubicBezTo>
                  <a:lnTo>
                    <a:pt x="0" y="28575"/>
                  </a:lnTo>
                  <a:cubicBezTo>
                    <a:pt x="0" y="12827"/>
                    <a:pt x="11189" y="0"/>
                    <a:pt x="24927" y="0"/>
                  </a:cubicBezTo>
                  <a:moveTo>
                    <a:pt x="24927" y="57150"/>
                  </a:moveTo>
                  <a:lnTo>
                    <a:pt x="24927" y="28575"/>
                  </a:lnTo>
                  <a:lnTo>
                    <a:pt x="49853" y="28575"/>
                  </a:lnTo>
                  <a:lnTo>
                    <a:pt x="49853" y="682117"/>
                  </a:lnTo>
                  <a:lnTo>
                    <a:pt x="24927" y="682117"/>
                  </a:lnTo>
                  <a:lnTo>
                    <a:pt x="24927" y="653542"/>
                  </a:lnTo>
                  <a:lnTo>
                    <a:pt x="1138092" y="653542"/>
                  </a:lnTo>
                  <a:lnTo>
                    <a:pt x="1138092" y="682117"/>
                  </a:lnTo>
                  <a:lnTo>
                    <a:pt x="1113165" y="682117"/>
                  </a:lnTo>
                  <a:lnTo>
                    <a:pt x="1113165" y="28575"/>
                  </a:lnTo>
                  <a:lnTo>
                    <a:pt x="1138092" y="28575"/>
                  </a:lnTo>
                  <a:lnTo>
                    <a:pt x="1138092" y="57150"/>
                  </a:lnTo>
                  <a:lnTo>
                    <a:pt x="24927" y="5715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16580" y="7711313"/>
            <a:ext cx="1034351" cy="533030"/>
            <a:chOff x="0" y="0"/>
            <a:chExt cx="1379135" cy="71070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9178" cy="710692"/>
            </a:xfrm>
            <a:custGeom>
              <a:avLst/>
              <a:gdLst/>
              <a:ahLst/>
              <a:cxnLst/>
              <a:rect l="l" t="t" r="r" b="b"/>
              <a:pathLst>
                <a:path w="1379178" h="710692">
                  <a:moveTo>
                    <a:pt x="21985" y="0"/>
                  </a:moveTo>
                  <a:lnTo>
                    <a:pt x="1357183" y="0"/>
                  </a:lnTo>
                  <a:cubicBezTo>
                    <a:pt x="1369299" y="0"/>
                    <a:pt x="1379178" y="12827"/>
                    <a:pt x="1379178" y="28575"/>
                  </a:cubicBezTo>
                  <a:lnTo>
                    <a:pt x="1379178" y="682117"/>
                  </a:lnTo>
                  <a:cubicBezTo>
                    <a:pt x="1379178" y="697865"/>
                    <a:pt x="1369299" y="710692"/>
                    <a:pt x="1357183" y="710692"/>
                  </a:cubicBezTo>
                  <a:lnTo>
                    <a:pt x="21985" y="710692"/>
                  </a:lnTo>
                  <a:cubicBezTo>
                    <a:pt x="9869" y="710692"/>
                    <a:pt x="0" y="697865"/>
                    <a:pt x="0" y="682117"/>
                  </a:cubicBezTo>
                  <a:lnTo>
                    <a:pt x="0" y="28575"/>
                  </a:lnTo>
                  <a:cubicBezTo>
                    <a:pt x="0" y="12827"/>
                    <a:pt x="9869" y="0"/>
                    <a:pt x="21985" y="0"/>
                  </a:cubicBezTo>
                  <a:moveTo>
                    <a:pt x="21985" y="57150"/>
                  </a:moveTo>
                  <a:lnTo>
                    <a:pt x="21985" y="28575"/>
                  </a:lnTo>
                  <a:lnTo>
                    <a:pt x="43969" y="28575"/>
                  </a:lnTo>
                  <a:lnTo>
                    <a:pt x="43969" y="682117"/>
                  </a:lnTo>
                  <a:lnTo>
                    <a:pt x="21985" y="682117"/>
                  </a:lnTo>
                  <a:lnTo>
                    <a:pt x="21985" y="653542"/>
                  </a:lnTo>
                  <a:lnTo>
                    <a:pt x="1357183" y="653542"/>
                  </a:lnTo>
                  <a:lnTo>
                    <a:pt x="1357183" y="682117"/>
                  </a:lnTo>
                  <a:lnTo>
                    <a:pt x="1335199" y="682117"/>
                  </a:lnTo>
                  <a:lnTo>
                    <a:pt x="1335199" y="28575"/>
                  </a:lnTo>
                  <a:lnTo>
                    <a:pt x="1357183" y="28575"/>
                  </a:lnTo>
                  <a:lnTo>
                    <a:pt x="1357183" y="57150"/>
                  </a:lnTo>
                  <a:lnTo>
                    <a:pt x="21985" y="5715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371591" y="5244520"/>
            <a:ext cx="621496" cy="339571"/>
            <a:chOff x="0" y="0"/>
            <a:chExt cx="828662" cy="45276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8703" cy="452753"/>
            </a:xfrm>
            <a:custGeom>
              <a:avLst/>
              <a:gdLst/>
              <a:ahLst/>
              <a:cxnLst/>
              <a:rect l="l" t="t" r="r" b="b"/>
              <a:pathLst>
                <a:path w="828703" h="452753">
                  <a:moveTo>
                    <a:pt x="8469" y="0"/>
                  </a:moveTo>
                  <a:lnTo>
                    <a:pt x="820205" y="0"/>
                  </a:lnTo>
                  <a:cubicBezTo>
                    <a:pt x="824873" y="0"/>
                    <a:pt x="828703" y="8172"/>
                    <a:pt x="828703" y="18204"/>
                  </a:cubicBezTo>
                  <a:lnTo>
                    <a:pt x="828703" y="434549"/>
                  </a:lnTo>
                  <a:cubicBezTo>
                    <a:pt x="828703" y="444581"/>
                    <a:pt x="824873" y="452753"/>
                    <a:pt x="820205" y="452753"/>
                  </a:cubicBezTo>
                  <a:lnTo>
                    <a:pt x="8469" y="452753"/>
                  </a:lnTo>
                  <a:cubicBezTo>
                    <a:pt x="3801" y="452753"/>
                    <a:pt x="0" y="444581"/>
                    <a:pt x="0" y="434549"/>
                  </a:cubicBezTo>
                  <a:lnTo>
                    <a:pt x="0" y="18204"/>
                  </a:lnTo>
                  <a:cubicBezTo>
                    <a:pt x="0" y="8172"/>
                    <a:pt x="3801" y="0"/>
                    <a:pt x="8469" y="0"/>
                  </a:cubicBezTo>
                  <a:moveTo>
                    <a:pt x="8469" y="36408"/>
                  </a:moveTo>
                  <a:lnTo>
                    <a:pt x="8469" y="18204"/>
                  </a:lnTo>
                  <a:lnTo>
                    <a:pt x="16937" y="18204"/>
                  </a:lnTo>
                  <a:lnTo>
                    <a:pt x="16937" y="434549"/>
                  </a:lnTo>
                  <a:lnTo>
                    <a:pt x="8469" y="434549"/>
                  </a:lnTo>
                  <a:lnTo>
                    <a:pt x="8469" y="416345"/>
                  </a:lnTo>
                  <a:lnTo>
                    <a:pt x="820205" y="416345"/>
                  </a:lnTo>
                  <a:lnTo>
                    <a:pt x="820205" y="434549"/>
                  </a:lnTo>
                  <a:lnTo>
                    <a:pt x="811737" y="434549"/>
                  </a:lnTo>
                  <a:lnTo>
                    <a:pt x="811737" y="18204"/>
                  </a:lnTo>
                  <a:lnTo>
                    <a:pt x="820205" y="18204"/>
                  </a:lnTo>
                  <a:lnTo>
                    <a:pt x="820205" y="36408"/>
                  </a:lnTo>
                  <a:lnTo>
                    <a:pt x="8469" y="364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93087" y="5244520"/>
            <a:ext cx="531960" cy="339571"/>
            <a:chOff x="0" y="0"/>
            <a:chExt cx="709281" cy="4527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09251" cy="452753"/>
            </a:xfrm>
            <a:custGeom>
              <a:avLst/>
              <a:gdLst/>
              <a:ahLst/>
              <a:cxnLst/>
              <a:rect l="l" t="t" r="r" b="b"/>
              <a:pathLst>
                <a:path w="709251" h="452753">
                  <a:moveTo>
                    <a:pt x="15201" y="0"/>
                  </a:moveTo>
                  <a:lnTo>
                    <a:pt x="694050" y="0"/>
                  </a:lnTo>
                  <a:cubicBezTo>
                    <a:pt x="702427" y="0"/>
                    <a:pt x="709251" y="8172"/>
                    <a:pt x="709251" y="18204"/>
                  </a:cubicBezTo>
                  <a:lnTo>
                    <a:pt x="709251" y="434549"/>
                  </a:lnTo>
                  <a:cubicBezTo>
                    <a:pt x="709251" y="444581"/>
                    <a:pt x="702427" y="452753"/>
                    <a:pt x="694050" y="452753"/>
                  </a:cubicBezTo>
                  <a:lnTo>
                    <a:pt x="15201" y="452753"/>
                  </a:lnTo>
                  <a:cubicBezTo>
                    <a:pt x="6824" y="452753"/>
                    <a:pt x="0" y="444581"/>
                    <a:pt x="0" y="434549"/>
                  </a:cubicBezTo>
                  <a:lnTo>
                    <a:pt x="0" y="18204"/>
                  </a:lnTo>
                  <a:cubicBezTo>
                    <a:pt x="0" y="8172"/>
                    <a:pt x="6824" y="0"/>
                    <a:pt x="15201" y="0"/>
                  </a:cubicBezTo>
                  <a:moveTo>
                    <a:pt x="15201" y="36408"/>
                  </a:moveTo>
                  <a:lnTo>
                    <a:pt x="15201" y="18204"/>
                  </a:lnTo>
                  <a:lnTo>
                    <a:pt x="30402" y="18204"/>
                  </a:lnTo>
                  <a:lnTo>
                    <a:pt x="30402" y="434549"/>
                  </a:lnTo>
                  <a:lnTo>
                    <a:pt x="15201" y="434549"/>
                  </a:lnTo>
                  <a:lnTo>
                    <a:pt x="15201" y="416345"/>
                  </a:lnTo>
                  <a:lnTo>
                    <a:pt x="694050" y="416345"/>
                  </a:lnTo>
                  <a:lnTo>
                    <a:pt x="694050" y="434549"/>
                  </a:lnTo>
                  <a:lnTo>
                    <a:pt x="678849" y="434549"/>
                  </a:lnTo>
                  <a:lnTo>
                    <a:pt x="678849" y="18204"/>
                  </a:lnTo>
                  <a:lnTo>
                    <a:pt x="694050" y="18204"/>
                  </a:lnTo>
                  <a:lnTo>
                    <a:pt x="694050" y="36408"/>
                  </a:lnTo>
                  <a:lnTo>
                    <a:pt x="15201" y="36408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66086" y="5244520"/>
            <a:ext cx="2069437" cy="339571"/>
            <a:chOff x="0" y="0"/>
            <a:chExt cx="2759249" cy="4527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59292" cy="452753"/>
            </a:xfrm>
            <a:custGeom>
              <a:avLst/>
              <a:gdLst/>
              <a:ahLst/>
              <a:cxnLst/>
              <a:rect l="l" t="t" r="r" b="b"/>
              <a:pathLst>
                <a:path w="2759292" h="452753">
                  <a:moveTo>
                    <a:pt x="43985" y="0"/>
                  </a:moveTo>
                  <a:lnTo>
                    <a:pt x="2715330" y="0"/>
                  </a:lnTo>
                  <a:cubicBezTo>
                    <a:pt x="2739571" y="0"/>
                    <a:pt x="2759292" y="8172"/>
                    <a:pt x="2759292" y="18204"/>
                  </a:cubicBezTo>
                  <a:lnTo>
                    <a:pt x="2759292" y="434549"/>
                  </a:lnTo>
                  <a:cubicBezTo>
                    <a:pt x="2759292" y="444581"/>
                    <a:pt x="2739571" y="452753"/>
                    <a:pt x="2715330" y="452753"/>
                  </a:cubicBezTo>
                  <a:lnTo>
                    <a:pt x="43985" y="452753"/>
                  </a:lnTo>
                  <a:cubicBezTo>
                    <a:pt x="19744" y="452753"/>
                    <a:pt x="0" y="444581"/>
                    <a:pt x="0" y="434549"/>
                  </a:cubicBezTo>
                  <a:lnTo>
                    <a:pt x="0" y="18204"/>
                  </a:lnTo>
                  <a:cubicBezTo>
                    <a:pt x="0" y="8172"/>
                    <a:pt x="19744" y="0"/>
                    <a:pt x="43985" y="0"/>
                  </a:cubicBezTo>
                  <a:moveTo>
                    <a:pt x="43985" y="36408"/>
                  </a:moveTo>
                  <a:lnTo>
                    <a:pt x="43985" y="18204"/>
                  </a:lnTo>
                  <a:lnTo>
                    <a:pt x="87970" y="18204"/>
                  </a:lnTo>
                  <a:lnTo>
                    <a:pt x="87970" y="434549"/>
                  </a:lnTo>
                  <a:lnTo>
                    <a:pt x="43985" y="434549"/>
                  </a:lnTo>
                  <a:lnTo>
                    <a:pt x="43985" y="416345"/>
                  </a:lnTo>
                  <a:lnTo>
                    <a:pt x="2715330" y="416345"/>
                  </a:lnTo>
                  <a:lnTo>
                    <a:pt x="2715330" y="434549"/>
                  </a:lnTo>
                  <a:lnTo>
                    <a:pt x="2671345" y="434549"/>
                  </a:lnTo>
                  <a:lnTo>
                    <a:pt x="2671345" y="18204"/>
                  </a:lnTo>
                  <a:lnTo>
                    <a:pt x="2715330" y="18204"/>
                  </a:lnTo>
                  <a:lnTo>
                    <a:pt x="2715330" y="36408"/>
                  </a:lnTo>
                  <a:lnTo>
                    <a:pt x="43985" y="3640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0527088" y="4857772"/>
            <a:ext cx="2688246" cy="26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可以播放剛剛錄音的音檔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736867" y="6341605"/>
            <a:ext cx="2309832" cy="26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按下後會傳去server端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91480" y="7825438"/>
            <a:ext cx="1959464" cy="26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按下可以重新錄音</a:t>
            </a:r>
          </a:p>
        </p:txBody>
      </p:sp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B704BF4D-61A2-F948-6DD6-394182DFA33F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6371591" y="5377858"/>
            <a:ext cx="4519889" cy="2580950"/>
          </a:xfrm>
          <a:prstGeom prst="bentConnector3">
            <a:avLst>
              <a:gd name="adj1" fmla="val -638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3E75547D-A5CF-7743-95F8-82038205B1B6}"/>
              </a:ext>
            </a:extLst>
          </p:cNvPr>
          <p:cNvCxnSpPr>
            <a:endCxn id="39" idx="3"/>
          </p:cNvCxnSpPr>
          <p:nvPr/>
        </p:nvCxnSpPr>
        <p:spPr>
          <a:xfrm flipH="1" flipV="1">
            <a:off x="12850944" y="7958808"/>
            <a:ext cx="736718" cy="9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接點: 肘形 63">
            <a:extLst>
              <a:ext uri="{FF2B5EF4-FFF2-40B4-BE49-F238E27FC236}">
                <a16:creationId xmlns:a16="http://schemas.microsoft.com/office/drawing/2014/main" id="{6996D32F-D6CD-8286-A1DD-10808071D371}"/>
              </a:ext>
            </a:extLst>
          </p:cNvPr>
          <p:cNvCxnSpPr>
            <a:endCxn id="38" idx="1"/>
          </p:cNvCxnSpPr>
          <p:nvPr/>
        </p:nvCxnSpPr>
        <p:spPr>
          <a:xfrm>
            <a:off x="7259056" y="5584084"/>
            <a:ext cx="3477811" cy="890891"/>
          </a:xfrm>
          <a:prstGeom prst="bentConnector3">
            <a:avLst>
              <a:gd name="adj1" fmla="val 5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接點: 肘形 67">
            <a:extLst>
              <a:ext uri="{FF2B5EF4-FFF2-40B4-BE49-F238E27FC236}">
                <a16:creationId xmlns:a16="http://schemas.microsoft.com/office/drawing/2014/main" id="{E04C6B90-83F0-A6D2-9742-A5FF107B466F}"/>
              </a:ext>
            </a:extLst>
          </p:cNvPr>
          <p:cNvCxnSpPr>
            <a:endCxn id="37" idx="1"/>
          </p:cNvCxnSpPr>
          <p:nvPr/>
        </p:nvCxnSpPr>
        <p:spPr>
          <a:xfrm flipV="1">
            <a:off x="8600820" y="4991142"/>
            <a:ext cx="1926268" cy="253378"/>
          </a:xfrm>
          <a:prstGeom prst="bentConnector3">
            <a:avLst>
              <a:gd name="adj1" fmla="val -98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1A1C582E-D537-CBE0-6C60-938D3C9B02DF}"/>
              </a:ext>
            </a:extLst>
          </p:cNvPr>
          <p:cNvCxnSpPr>
            <a:endCxn id="37" idx="3"/>
          </p:cNvCxnSpPr>
          <p:nvPr/>
        </p:nvCxnSpPr>
        <p:spPr>
          <a:xfrm rot="10800000">
            <a:off x="13215335" y="4991142"/>
            <a:ext cx="3318439" cy="2720170"/>
          </a:xfrm>
          <a:prstGeom prst="bentConnector3">
            <a:avLst>
              <a:gd name="adj1" fmla="val 55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4739F56D-3E22-F2C0-CF73-A864465CE76B}"/>
              </a:ext>
            </a:extLst>
          </p:cNvPr>
          <p:cNvCxnSpPr>
            <a:endCxn id="38" idx="3"/>
          </p:cNvCxnSpPr>
          <p:nvPr/>
        </p:nvCxnSpPr>
        <p:spPr>
          <a:xfrm rot="10800000">
            <a:off x="13046700" y="6474976"/>
            <a:ext cx="2476563" cy="1236339"/>
          </a:xfrm>
          <a:prstGeom prst="bentConnector3">
            <a:avLst>
              <a:gd name="adj1" fmla="val 77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A6FC0A84-C7BC-95F7-B433-0D0FAFD90A85}"/>
              </a:ext>
            </a:extLst>
          </p:cNvPr>
          <p:cNvSpPr/>
          <p:nvPr/>
        </p:nvSpPr>
        <p:spPr>
          <a:xfrm>
            <a:off x="12887800" y="4732437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08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502262" y="2236189"/>
            <a:ext cx="3291499" cy="1396893"/>
            <a:chOff x="0" y="-76200"/>
            <a:chExt cx="866897" cy="367906"/>
          </a:xfrm>
        </p:grpSpPr>
        <p:sp>
          <p:nvSpPr>
            <p:cNvPr id="5" name="Freeform 5"/>
            <p:cNvSpPr/>
            <p:nvPr/>
          </p:nvSpPr>
          <p:spPr>
            <a:xfrm>
              <a:off x="2113" y="-26365"/>
              <a:ext cx="864784" cy="291706"/>
            </a:xfrm>
            <a:custGeom>
              <a:avLst/>
              <a:gdLst/>
              <a:ahLst/>
              <a:cxnLst/>
              <a:rect l="l" t="t" r="r" b="b"/>
              <a:pathLst>
                <a:path w="864784" h="291706">
                  <a:moveTo>
                    <a:pt x="120250" y="0"/>
                  </a:moveTo>
                  <a:lnTo>
                    <a:pt x="744534" y="0"/>
                  </a:lnTo>
                  <a:cubicBezTo>
                    <a:pt x="810946" y="0"/>
                    <a:pt x="864784" y="53838"/>
                    <a:pt x="864784" y="120250"/>
                  </a:cubicBezTo>
                  <a:lnTo>
                    <a:pt x="864784" y="171456"/>
                  </a:lnTo>
                  <a:cubicBezTo>
                    <a:pt x="864784" y="237868"/>
                    <a:pt x="810946" y="291706"/>
                    <a:pt x="744534" y="291706"/>
                  </a:cubicBezTo>
                  <a:lnTo>
                    <a:pt x="120250" y="291706"/>
                  </a:lnTo>
                  <a:cubicBezTo>
                    <a:pt x="53838" y="291706"/>
                    <a:pt x="0" y="237868"/>
                    <a:pt x="0" y="171456"/>
                  </a:cubicBezTo>
                  <a:lnTo>
                    <a:pt x="0" y="120250"/>
                  </a:lnTo>
                  <a:cubicBezTo>
                    <a:pt x="0" y="53838"/>
                    <a:pt x="53838" y="0"/>
                    <a:pt x="120250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>
                <a:latin typeface="標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864784" cy="36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96"/>
                </a:lnSpc>
              </a:pPr>
              <a:r>
                <a:rPr lang="en-US" sz="4400" err="1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前端</a:t>
              </a: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en-US" sz="4400" err="1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網頁</a:t>
              </a: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39872" y="7553812"/>
            <a:ext cx="3808323" cy="1396893"/>
            <a:chOff x="0" y="-76200"/>
            <a:chExt cx="1003015" cy="367906"/>
          </a:xfrm>
        </p:grpSpPr>
        <p:sp>
          <p:nvSpPr>
            <p:cNvPr id="8" name="Freeform 8"/>
            <p:cNvSpPr/>
            <p:nvPr/>
          </p:nvSpPr>
          <p:spPr>
            <a:xfrm>
              <a:off x="0" y="-17396"/>
              <a:ext cx="1003015" cy="291706"/>
            </a:xfrm>
            <a:custGeom>
              <a:avLst/>
              <a:gdLst/>
              <a:ahLst/>
              <a:cxnLst/>
              <a:rect l="l" t="t" r="r" b="b"/>
              <a:pathLst>
                <a:path w="1003015" h="291706">
                  <a:moveTo>
                    <a:pt x="103678" y="0"/>
                  </a:moveTo>
                  <a:lnTo>
                    <a:pt x="899337" y="0"/>
                  </a:lnTo>
                  <a:cubicBezTo>
                    <a:pt x="956597" y="0"/>
                    <a:pt x="1003015" y="46418"/>
                    <a:pt x="1003015" y="103678"/>
                  </a:cubicBezTo>
                  <a:lnTo>
                    <a:pt x="1003015" y="188028"/>
                  </a:lnTo>
                  <a:cubicBezTo>
                    <a:pt x="1003015" y="245288"/>
                    <a:pt x="956597" y="291706"/>
                    <a:pt x="899337" y="291706"/>
                  </a:cubicBezTo>
                  <a:lnTo>
                    <a:pt x="103678" y="291706"/>
                  </a:lnTo>
                  <a:cubicBezTo>
                    <a:pt x="46418" y="291706"/>
                    <a:pt x="0" y="245288"/>
                    <a:pt x="0" y="188028"/>
                  </a:cubicBezTo>
                  <a:lnTo>
                    <a:pt x="0" y="103678"/>
                  </a:lnTo>
                  <a:cubicBezTo>
                    <a:pt x="0" y="46418"/>
                    <a:pt x="46418" y="0"/>
                    <a:pt x="10367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>
                <a:latin typeface="標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003015" cy="367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96"/>
                </a:lnSpc>
              </a:pPr>
              <a:r>
                <a:rPr lang="en-US" sz="4400" err="1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後端</a:t>
              </a: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en-US" sz="4400" err="1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伺服器</a:t>
              </a: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50098" y="4118908"/>
            <a:ext cx="3187803" cy="3299149"/>
          </a:xfrm>
          <a:custGeom>
            <a:avLst/>
            <a:gdLst/>
            <a:ahLst/>
            <a:cxnLst/>
            <a:rect l="l" t="t" r="r" b="b"/>
            <a:pathLst>
              <a:path w="3187803" h="3299149">
                <a:moveTo>
                  <a:pt x="0" y="0"/>
                </a:moveTo>
                <a:lnTo>
                  <a:pt x="3187804" y="0"/>
                </a:lnTo>
                <a:lnTo>
                  <a:pt x="3187804" y="3299150"/>
                </a:lnTo>
                <a:lnTo>
                  <a:pt x="0" y="329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標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15254" y="5391754"/>
            <a:ext cx="2696536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5.傳送音檔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76209" y="5283884"/>
            <a:ext cx="269653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10.傳送評分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533400" y="-76245"/>
            <a:ext cx="8624351" cy="157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95"/>
              </a:lnSpc>
              <a:spcBef>
                <a:spcPct val="0"/>
              </a:spcBef>
            </a:pPr>
            <a:r>
              <a:rPr lang="en-US" sz="9600" b="1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sp>
        <p:nvSpPr>
          <p:cNvPr id="14" name="AutoShape 14"/>
          <p:cNvSpPr/>
          <p:nvPr/>
        </p:nvSpPr>
        <p:spPr>
          <a:xfrm>
            <a:off x="7239872" y="990600"/>
            <a:ext cx="11048161" cy="19050"/>
          </a:xfrm>
          <a:prstGeom prst="line">
            <a:avLst/>
          </a:prstGeom>
          <a:ln w="38100" cap="flat">
            <a:solidFill>
              <a:srgbClr val="22B1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" name="AutoShape 15"/>
          <p:cNvSpPr/>
          <p:nvPr/>
        </p:nvSpPr>
        <p:spPr>
          <a:xfrm>
            <a:off x="7239904" y="876572"/>
            <a:ext cx="11048161" cy="19050"/>
          </a:xfrm>
          <a:prstGeom prst="line">
            <a:avLst/>
          </a:prstGeom>
          <a:ln w="38100" cap="flat">
            <a:solidFill>
              <a:srgbClr val="22B1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6" name="AutoShape 16"/>
          <p:cNvSpPr/>
          <p:nvPr/>
        </p:nvSpPr>
        <p:spPr>
          <a:xfrm>
            <a:off x="-44" y="10061736"/>
            <a:ext cx="18288029" cy="31533"/>
          </a:xfrm>
          <a:prstGeom prst="line">
            <a:avLst/>
          </a:prstGeom>
          <a:ln w="66675" cap="flat">
            <a:solidFill>
              <a:srgbClr val="22B1B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7" name="AutoShape 17"/>
          <p:cNvSpPr/>
          <p:nvPr/>
        </p:nvSpPr>
        <p:spPr>
          <a:xfrm>
            <a:off x="10" y="9872986"/>
            <a:ext cx="18288029" cy="31533"/>
          </a:xfrm>
          <a:prstGeom prst="line">
            <a:avLst/>
          </a:prstGeom>
          <a:ln w="66675" cap="flat">
            <a:solidFill>
              <a:srgbClr val="28CF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95D17016-6334-334A-B21E-25968D5CD0E4}"/>
              </a:ext>
            </a:extLst>
          </p:cNvPr>
          <p:cNvCxnSpPr>
            <a:cxnSpLocks/>
          </p:cNvCxnSpPr>
          <p:nvPr/>
        </p:nvCxnSpPr>
        <p:spPr>
          <a:xfrm rot="5400000">
            <a:off x="4672308" y="5422270"/>
            <a:ext cx="5397553" cy="262424"/>
          </a:xfrm>
          <a:prstGeom prst="bentConnector4">
            <a:avLst>
              <a:gd name="adj1" fmla="val 330"/>
              <a:gd name="adj2" fmla="val 34391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接點: 肘形 29">
            <a:extLst>
              <a:ext uri="{FF2B5EF4-FFF2-40B4-BE49-F238E27FC236}">
                <a16:creationId xmlns:a16="http://schemas.microsoft.com/office/drawing/2014/main" id="{F00FED8F-E383-210D-6A55-E9E411769988}"/>
              </a:ext>
            </a:extLst>
          </p:cNvPr>
          <p:cNvCxnSpPr>
            <a:cxnSpLocks/>
          </p:cNvCxnSpPr>
          <p:nvPr/>
        </p:nvCxnSpPr>
        <p:spPr>
          <a:xfrm flipH="1" flipV="1">
            <a:off x="10785738" y="2934636"/>
            <a:ext cx="262457" cy="5317623"/>
          </a:xfrm>
          <a:prstGeom prst="bentConnector3">
            <a:avLst>
              <a:gd name="adj1" fmla="val -2661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41647175-9E4B-D794-1F4A-8A49D20855E9}"/>
              </a:ext>
            </a:extLst>
          </p:cNvPr>
          <p:cNvSpPr/>
          <p:nvPr/>
        </p:nvSpPr>
        <p:spPr>
          <a:xfrm>
            <a:off x="12771814" y="4759574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6" y="0"/>
                </a:lnTo>
                <a:lnTo>
                  <a:pt x="650046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49">
            <a:extLst>
              <a:ext uri="{FF2B5EF4-FFF2-40B4-BE49-F238E27FC236}">
                <a16:creationId xmlns:a16="http://schemas.microsoft.com/office/drawing/2014/main" id="{D8453CC4-C46F-B12D-4613-CCE65E168B3F}"/>
              </a:ext>
            </a:extLst>
          </p:cNvPr>
          <p:cNvGrpSpPr/>
          <p:nvPr/>
        </p:nvGrpSpPr>
        <p:grpSpPr>
          <a:xfrm>
            <a:off x="11005016" y="6686211"/>
            <a:ext cx="2742970" cy="900832"/>
            <a:chOff x="0" y="-57150"/>
            <a:chExt cx="690849" cy="226885"/>
          </a:xfrm>
        </p:grpSpPr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D39DE83A-A696-FE75-54DE-2669FAD21608}"/>
                </a:ext>
              </a:extLst>
            </p:cNvPr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51">
              <a:extLst>
                <a:ext uri="{FF2B5EF4-FFF2-40B4-BE49-F238E27FC236}">
                  <a16:creationId xmlns:a16="http://schemas.microsoft.com/office/drawing/2014/main" id="{30CE9F0E-59C1-9067-E9E4-D93407E3CB89}"/>
                </a:ext>
              </a:extLst>
            </p:cNvPr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01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122 0.12531 C -0.09513 0.09367 -0.09322 0.05154 -0.05633 0.02237 C -0.03394 0.00339 -0.00894 0.00447 0.00079 -0.00031 " pathEditMode="fixed" rAng="0" ptsTypes="AAA">
                                      <p:cBhvr>
                                        <p:cTn id="6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5" y="-62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降噪圖示向量圖示向量圖形及更多削減圖片- 削減, 咪高峰, 噪音- iStock"/>
          <p:cNvSpPr/>
          <p:nvPr/>
        </p:nvSpPr>
        <p:spPr>
          <a:xfrm>
            <a:off x="8536228" y="3150455"/>
            <a:ext cx="1950972" cy="1553552"/>
          </a:xfrm>
          <a:custGeom>
            <a:avLst/>
            <a:gdLst/>
            <a:ahLst/>
            <a:cxnLst/>
            <a:rect l="l" t="t" r="r" b="b"/>
            <a:pathLst>
              <a:path w="1950972" h="1553552">
                <a:moveTo>
                  <a:pt x="0" y="0"/>
                </a:moveTo>
                <a:lnTo>
                  <a:pt x="1950972" y="0"/>
                </a:lnTo>
                <a:lnTo>
                  <a:pt x="1950972" y="1553552"/>
                </a:lnTo>
                <a:lnTo>
                  <a:pt x="0" y="155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41" t="-74736" r="-46298" b="-7371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235" y="5487085"/>
            <a:ext cx="15053530" cy="2351719"/>
            <a:chOff x="0" y="0"/>
            <a:chExt cx="20071373" cy="313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265" cy="3135626"/>
            </a:xfrm>
            <a:custGeom>
              <a:avLst/>
              <a:gdLst/>
              <a:ahLst/>
              <a:cxnLst/>
              <a:rect l="l" t="t" r="r" b="b"/>
              <a:pathLst>
                <a:path w="11066265" h="3135626">
                  <a:moveTo>
                    <a:pt x="0" y="0"/>
                  </a:moveTo>
                  <a:lnTo>
                    <a:pt x="11066265" y="0"/>
                  </a:lnTo>
                  <a:lnTo>
                    <a:pt x="11066265" y="3135626"/>
                  </a:lnTo>
                  <a:lnTo>
                    <a:pt x="0" y="313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907" t="-17482" b="-2286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0" y="0"/>
              <a:ext cx="20071373" cy="3135626"/>
            </a:xfrm>
            <a:custGeom>
              <a:avLst/>
              <a:gdLst/>
              <a:ahLst/>
              <a:cxnLst/>
              <a:rect l="l" t="t" r="r" b="b"/>
              <a:pathLst>
                <a:path w="20071373" h="3135626">
                  <a:moveTo>
                    <a:pt x="0" y="0"/>
                  </a:moveTo>
                  <a:lnTo>
                    <a:pt x="20071373" y="0"/>
                  </a:lnTo>
                  <a:lnTo>
                    <a:pt x="20071373" y="3135626"/>
                  </a:lnTo>
                  <a:lnTo>
                    <a:pt x="0" y="313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553" t="-234951" r="-21008" b="-22876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411200" y="2712126"/>
            <a:ext cx="2845038" cy="2306938"/>
            <a:chOff x="0" y="-85725"/>
            <a:chExt cx="749310" cy="607589"/>
          </a:xfrm>
        </p:grpSpPr>
        <p:sp>
          <p:nvSpPr>
            <p:cNvPr id="7" name="Freeform 7"/>
            <p:cNvSpPr/>
            <p:nvPr/>
          </p:nvSpPr>
          <p:spPr>
            <a:xfrm>
              <a:off x="0" y="-26646"/>
              <a:ext cx="749310" cy="521864"/>
            </a:xfrm>
            <a:custGeom>
              <a:avLst/>
              <a:gdLst/>
              <a:ahLst/>
              <a:cxnLst/>
              <a:rect l="l" t="t" r="r" b="b"/>
              <a:pathLst>
                <a:path w="749310" h="521864">
                  <a:moveTo>
                    <a:pt x="138781" y="0"/>
                  </a:moveTo>
                  <a:lnTo>
                    <a:pt x="610529" y="0"/>
                  </a:lnTo>
                  <a:cubicBezTo>
                    <a:pt x="687176" y="0"/>
                    <a:pt x="749310" y="62134"/>
                    <a:pt x="749310" y="138781"/>
                  </a:cubicBezTo>
                  <a:lnTo>
                    <a:pt x="749310" y="383082"/>
                  </a:lnTo>
                  <a:cubicBezTo>
                    <a:pt x="749310" y="459729"/>
                    <a:pt x="687176" y="521864"/>
                    <a:pt x="610529" y="521864"/>
                  </a:cubicBezTo>
                  <a:lnTo>
                    <a:pt x="138781" y="521864"/>
                  </a:lnTo>
                  <a:cubicBezTo>
                    <a:pt x="62134" y="521864"/>
                    <a:pt x="0" y="459729"/>
                    <a:pt x="0" y="383082"/>
                  </a:cubicBezTo>
                  <a:lnTo>
                    <a:pt x="0" y="138781"/>
                  </a:lnTo>
                  <a:cubicBezTo>
                    <a:pt x="0" y="62134"/>
                    <a:pt x="62134" y="0"/>
                    <a:pt x="13878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749310" cy="607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乾淨音檔</a:t>
              </a:r>
            </a:p>
            <a:p>
              <a:pPr algn="ctr">
                <a:lnSpc>
                  <a:spcPts val="6300"/>
                </a:lnSpc>
              </a:pPr>
              <a:r>
                <a:rPr lang="en-US" sz="44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(去環境音)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82342" y="8476980"/>
            <a:ext cx="697549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44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6.降噪-FRCRN模型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000761" y="740272"/>
            <a:ext cx="11487961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95"/>
              </a:lnSpc>
              <a:spcBef>
                <a:spcPct val="0"/>
              </a:spcBef>
            </a:pPr>
            <a:r>
              <a:rPr lang="en-US" sz="9600" b="1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231482" y="3244725"/>
            <a:ext cx="2398447" cy="1444088"/>
            <a:chOff x="0" y="-76200"/>
            <a:chExt cx="631690" cy="380336"/>
          </a:xfrm>
        </p:grpSpPr>
        <p:sp>
          <p:nvSpPr>
            <p:cNvPr id="12" name="Freeform 12"/>
            <p:cNvSpPr/>
            <p:nvPr/>
          </p:nvSpPr>
          <p:spPr>
            <a:xfrm>
              <a:off x="0" y="-29705"/>
              <a:ext cx="631690" cy="304136"/>
            </a:xfrm>
            <a:custGeom>
              <a:avLst/>
              <a:gdLst/>
              <a:ahLst/>
              <a:cxnLst/>
              <a:rect l="l" t="t" r="r" b="b"/>
              <a:pathLst>
                <a:path w="631690" h="304136">
                  <a:moveTo>
                    <a:pt x="152068" y="0"/>
                  </a:moveTo>
                  <a:lnTo>
                    <a:pt x="479622" y="0"/>
                  </a:lnTo>
                  <a:cubicBezTo>
                    <a:pt x="519953" y="0"/>
                    <a:pt x="558632" y="16021"/>
                    <a:pt x="587150" y="44540"/>
                  </a:cubicBezTo>
                  <a:cubicBezTo>
                    <a:pt x="615668" y="73058"/>
                    <a:pt x="631690" y="111737"/>
                    <a:pt x="631690" y="152068"/>
                  </a:cubicBezTo>
                  <a:lnTo>
                    <a:pt x="631690" y="152068"/>
                  </a:lnTo>
                  <a:cubicBezTo>
                    <a:pt x="631690" y="192399"/>
                    <a:pt x="615668" y="231078"/>
                    <a:pt x="587150" y="259596"/>
                  </a:cubicBezTo>
                  <a:cubicBezTo>
                    <a:pt x="558632" y="288115"/>
                    <a:pt x="519953" y="304136"/>
                    <a:pt x="479622" y="304136"/>
                  </a:cubicBezTo>
                  <a:lnTo>
                    <a:pt x="152068" y="304136"/>
                  </a:lnTo>
                  <a:cubicBezTo>
                    <a:pt x="111737" y="304136"/>
                    <a:pt x="73058" y="288115"/>
                    <a:pt x="44540" y="259596"/>
                  </a:cubicBezTo>
                  <a:cubicBezTo>
                    <a:pt x="16021" y="231078"/>
                    <a:pt x="0" y="192399"/>
                    <a:pt x="0" y="152068"/>
                  </a:cubicBezTo>
                  <a:lnTo>
                    <a:pt x="0" y="152068"/>
                  </a:lnTo>
                  <a:cubicBezTo>
                    <a:pt x="0" y="111737"/>
                    <a:pt x="16021" y="73058"/>
                    <a:pt x="44540" y="44540"/>
                  </a:cubicBezTo>
                  <a:cubicBezTo>
                    <a:pt x="73058" y="16021"/>
                    <a:pt x="111737" y="0"/>
                    <a:pt x="15206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31690" cy="380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96"/>
                </a:lnSpc>
              </a:pPr>
              <a:r>
                <a:rPr lang="en-US" sz="44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音檔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6265594" y="396676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DE534886-4A1B-5399-5609-5508858C5FFA}"/>
              </a:ext>
            </a:extLst>
          </p:cNvPr>
          <p:cNvSpPr/>
          <p:nvPr/>
        </p:nvSpPr>
        <p:spPr>
          <a:xfrm>
            <a:off x="6095546" y="6026821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6" y="0"/>
                </a:lnTo>
                <a:lnTo>
                  <a:pt x="650046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11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08286" y="3170738"/>
            <a:ext cx="14071428" cy="310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9654" lvl="1" indent="-374827" algn="l">
              <a:lnSpc>
                <a:spcPts val="4861"/>
              </a:lnSpc>
              <a:buFont typeface="Arial"/>
              <a:buChar char="•"/>
            </a:pPr>
            <a:r>
              <a:rPr 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隨著全球化加速發展，日語作為重要國際語言，學習需求急速增長。</a:t>
            </a:r>
          </a:p>
          <a:p>
            <a:pPr marL="374827" lvl="1" algn="l">
              <a:lnSpc>
                <a:spcPts val="4861"/>
              </a:lnSpc>
            </a:pPr>
            <a:r>
              <a:rPr lang="zh-TW" alt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在商業、文化及教育交流中，流利且標準的發音至關重要。</a:t>
            </a:r>
          </a:p>
          <a:p>
            <a:pPr marL="749654" lvl="1" indent="-374827" algn="l">
              <a:lnSpc>
                <a:spcPts val="4861"/>
              </a:lnSpc>
              <a:buFont typeface="Arial"/>
              <a:buChar char="•"/>
            </a:pPr>
            <a:r>
              <a:rPr 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學校與機構缺乏有效工具，增加教師負擔。</a:t>
            </a:r>
          </a:p>
          <a:p>
            <a:pPr marL="749654" lvl="1" indent="-374827" algn="l">
              <a:lnSpc>
                <a:spcPts val="4861"/>
              </a:lnSpc>
              <a:buFont typeface="Arial"/>
              <a:buChar char="•"/>
            </a:pPr>
            <a:r>
              <a:rPr 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開發日語發音評估與即時反饋工具，以提供準確評估和即時指導，</a:t>
            </a:r>
          </a:p>
          <a:p>
            <a:pPr marL="374827" lvl="1" algn="l">
              <a:lnSpc>
                <a:spcPts val="4861"/>
              </a:lnSpc>
            </a:pPr>
            <a:r>
              <a:rPr lang="zh-TW" altLang="en-US" sz="3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sz="32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促進學生自主學習，強化跨文化交流能力。</a:t>
            </a:r>
          </a:p>
        </p:txBody>
      </p:sp>
      <p:sp>
        <p:nvSpPr>
          <p:cNvPr id="3" name="Freeform 3"/>
          <p:cNvSpPr/>
          <p:nvPr/>
        </p:nvSpPr>
        <p:spPr>
          <a:xfrm rot="5400000">
            <a:off x="1420956" y="6683177"/>
            <a:ext cx="866186" cy="768543"/>
          </a:xfrm>
          <a:custGeom>
            <a:avLst/>
            <a:gdLst/>
            <a:ahLst/>
            <a:cxnLst/>
            <a:rect l="l" t="t" r="r" b="b"/>
            <a:pathLst>
              <a:path w="866186" h="768543">
                <a:moveTo>
                  <a:pt x="0" y="0"/>
                </a:moveTo>
                <a:lnTo>
                  <a:pt x="866186" y="0"/>
                </a:lnTo>
                <a:lnTo>
                  <a:pt x="866186" y="768543"/>
                </a:lnTo>
                <a:lnTo>
                  <a:pt x="0" y="768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2182271" y="4751308"/>
            <a:ext cx="10287000" cy="784384"/>
          </a:xfrm>
          <a:custGeom>
            <a:avLst/>
            <a:gdLst/>
            <a:ahLst/>
            <a:cxnLst/>
            <a:rect l="l" t="t" r="r" b="b"/>
            <a:pathLst>
              <a:path w="10287000" h="784384">
                <a:moveTo>
                  <a:pt x="0" y="0"/>
                </a:moveTo>
                <a:lnTo>
                  <a:pt x="10287000" y="0"/>
                </a:lnTo>
                <a:lnTo>
                  <a:pt x="10287000" y="784384"/>
                </a:lnTo>
                <a:lnTo>
                  <a:pt x="0" y="784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5400000">
            <a:off x="1420956" y="2135311"/>
            <a:ext cx="866186" cy="768543"/>
          </a:xfrm>
          <a:custGeom>
            <a:avLst/>
            <a:gdLst/>
            <a:ahLst/>
            <a:cxnLst/>
            <a:rect l="l" t="t" r="r" b="b"/>
            <a:pathLst>
              <a:path w="866186" h="768543">
                <a:moveTo>
                  <a:pt x="0" y="0"/>
                </a:moveTo>
                <a:lnTo>
                  <a:pt x="866186" y="0"/>
                </a:lnTo>
                <a:lnTo>
                  <a:pt x="866186" y="768543"/>
                </a:lnTo>
                <a:lnTo>
                  <a:pt x="0" y="768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238321" y="1876940"/>
            <a:ext cx="4858269" cy="94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6"/>
              </a:lnSpc>
              <a:spcBef>
                <a:spcPct val="0"/>
              </a:spcBef>
            </a:pPr>
            <a:r>
              <a:rPr lang="en-US" sz="5400" u="none" strike="noStrike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研究背景：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1547" y="6424805"/>
            <a:ext cx="3899843" cy="94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6"/>
              </a:lnSpc>
              <a:spcBef>
                <a:spcPct val="0"/>
              </a:spcBef>
            </a:pPr>
            <a:r>
              <a:rPr lang="en-US" sz="54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研究動機：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838"/>
            <a:ext cx="6896100" cy="1322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背景/動機說明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08286" y="7548166"/>
            <a:ext cx="14071428" cy="188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654" lvl="1" indent="-374827">
              <a:lnSpc>
                <a:spcPts val="4861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學校存在提供精確日語發音評估和即時反饋的空缺。</a:t>
            </a:r>
          </a:p>
          <a:p>
            <a:pPr marL="749654" lvl="1" indent="-374827">
              <a:lnSpc>
                <a:spcPts val="4861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教師評估發音面臨時間壓力，學生缺乏獨立改進發音的資源。</a:t>
            </a:r>
          </a:p>
          <a:p>
            <a:pPr marL="749654" lvl="1" indent="-374827">
              <a:lnSpc>
                <a:spcPts val="4861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傳統方法依賴耗時的特徵工程和人工評估，效率低下且缺乏客觀性。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6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1814" y="253339"/>
            <a:ext cx="9672658" cy="8596574"/>
          </a:xfrm>
          <a:custGeom>
            <a:avLst/>
            <a:gdLst/>
            <a:ahLst/>
            <a:cxnLst/>
            <a:rect l="l" t="t" r="r" b="b"/>
            <a:pathLst>
              <a:path w="9672658" h="8596574">
                <a:moveTo>
                  <a:pt x="0" y="0"/>
                </a:moveTo>
                <a:lnTo>
                  <a:pt x="9672657" y="0"/>
                </a:lnTo>
                <a:lnTo>
                  <a:pt x="9672657" y="8596575"/>
                </a:lnTo>
                <a:lnTo>
                  <a:pt x="0" y="859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91825" y="-4226619"/>
            <a:ext cx="6880487" cy="68804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7763" y="331563"/>
            <a:ext cx="15854018" cy="172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1500" b="1" u="none" strike="noStrike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 side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992951" y="2545180"/>
            <a:ext cx="3232822" cy="1788930"/>
            <a:chOff x="0" y="-57150"/>
            <a:chExt cx="851443" cy="471159"/>
          </a:xfrm>
        </p:grpSpPr>
        <p:sp>
          <p:nvSpPr>
            <p:cNvPr id="10" name="Freeform 10"/>
            <p:cNvSpPr/>
            <p:nvPr/>
          </p:nvSpPr>
          <p:spPr>
            <a:xfrm>
              <a:off x="0" y="-5811"/>
              <a:ext cx="851443" cy="414009"/>
            </a:xfrm>
            <a:custGeom>
              <a:avLst/>
              <a:gdLst/>
              <a:ahLst/>
              <a:cxnLst/>
              <a:rect l="l" t="t" r="r" b="b"/>
              <a:pathLst>
                <a:path w="851443" h="414009">
                  <a:moveTo>
                    <a:pt x="122134" y="0"/>
                  </a:moveTo>
                  <a:lnTo>
                    <a:pt x="729309" y="0"/>
                  </a:lnTo>
                  <a:cubicBezTo>
                    <a:pt x="761701" y="0"/>
                    <a:pt x="792766" y="12868"/>
                    <a:pt x="815671" y="35772"/>
                  </a:cubicBezTo>
                  <a:cubicBezTo>
                    <a:pt x="838575" y="58677"/>
                    <a:pt x="851443" y="89742"/>
                    <a:pt x="851443" y="122134"/>
                  </a:cubicBezTo>
                  <a:lnTo>
                    <a:pt x="851443" y="291875"/>
                  </a:lnTo>
                  <a:cubicBezTo>
                    <a:pt x="851443" y="359327"/>
                    <a:pt x="796762" y="414009"/>
                    <a:pt x="729309" y="414009"/>
                  </a:cubicBezTo>
                  <a:lnTo>
                    <a:pt x="122134" y="414009"/>
                  </a:lnTo>
                  <a:cubicBezTo>
                    <a:pt x="54681" y="414009"/>
                    <a:pt x="0" y="359327"/>
                    <a:pt x="0" y="291875"/>
                  </a:cubicBezTo>
                  <a:lnTo>
                    <a:pt x="0" y="122134"/>
                  </a:lnTo>
                  <a:cubicBezTo>
                    <a:pt x="0" y="54681"/>
                    <a:pt x="54681" y="0"/>
                    <a:pt x="122134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51443" cy="471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乾淨音檔</a:t>
              </a:r>
            </a:p>
            <a:p>
              <a:pPr algn="ctr">
                <a:lnSpc>
                  <a:spcPts val="448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(去環境音)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53340" y="7909549"/>
            <a:ext cx="3853710" cy="1366643"/>
            <a:chOff x="0" y="0"/>
            <a:chExt cx="1014969" cy="3599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4969" cy="359939"/>
            </a:xfrm>
            <a:custGeom>
              <a:avLst/>
              <a:gdLst/>
              <a:ahLst/>
              <a:cxnLst/>
              <a:rect l="l" t="t" r="r" b="b"/>
              <a:pathLst>
                <a:path w="1014969" h="359939">
                  <a:moveTo>
                    <a:pt x="102457" y="0"/>
                  </a:moveTo>
                  <a:lnTo>
                    <a:pt x="912512" y="0"/>
                  </a:lnTo>
                  <a:cubicBezTo>
                    <a:pt x="969097" y="0"/>
                    <a:pt x="1014969" y="45871"/>
                    <a:pt x="1014969" y="102457"/>
                  </a:cubicBezTo>
                  <a:lnTo>
                    <a:pt x="1014969" y="257482"/>
                  </a:lnTo>
                  <a:cubicBezTo>
                    <a:pt x="1014969" y="314068"/>
                    <a:pt x="969097" y="359939"/>
                    <a:pt x="912512" y="359939"/>
                  </a:cubicBezTo>
                  <a:lnTo>
                    <a:pt x="102457" y="359939"/>
                  </a:lnTo>
                  <a:cubicBezTo>
                    <a:pt x="45871" y="359939"/>
                    <a:pt x="0" y="314068"/>
                    <a:pt x="0" y="257482"/>
                  </a:cubicBezTo>
                  <a:lnTo>
                    <a:pt x="0" y="102457"/>
                  </a:lnTo>
                  <a:cubicBezTo>
                    <a:pt x="0" y="45871"/>
                    <a:pt x="45871" y="0"/>
                    <a:pt x="102457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014969" cy="41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6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前端(網頁)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067917" y="7692558"/>
            <a:ext cx="3853710" cy="1583634"/>
            <a:chOff x="0" y="-57150"/>
            <a:chExt cx="1014969" cy="417089"/>
          </a:xfrm>
        </p:grpSpPr>
        <p:sp>
          <p:nvSpPr>
            <p:cNvPr id="16" name="Freeform 16"/>
            <p:cNvSpPr/>
            <p:nvPr/>
          </p:nvSpPr>
          <p:spPr>
            <a:xfrm>
              <a:off x="0" y="-1"/>
              <a:ext cx="1014969" cy="359939"/>
            </a:xfrm>
            <a:custGeom>
              <a:avLst/>
              <a:gdLst/>
              <a:ahLst/>
              <a:cxnLst/>
              <a:rect l="l" t="t" r="r" b="b"/>
              <a:pathLst>
                <a:path w="1014969" h="359939">
                  <a:moveTo>
                    <a:pt x="102457" y="0"/>
                  </a:moveTo>
                  <a:lnTo>
                    <a:pt x="912512" y="0"/>
                  </a:lnTo>
                  <a:cubicBezTo>
                    <a:pt x="969097" y="0"/>
                    <a:pt x="1014969" y="45871"/>
                    <a:pt x="1014969" y="102457"/>
                  </a:cubicBezTo>
                  <a:lnTo>
                    <a:pt x="1014969" y="257482"/>
                  </a:lnTo>
                  <a:cubicBezTo>
                    <a:pt x="1014969" y="314068"/>
                    <a:pt x="969097" y="359939"/>
                    <a:pt x="912512" y="359939"/>
                  </a:cubicBezTo>
                  <a:lnTo>
                    <a:pt x="102457" y="359939"/>
                  </a:lnTo>
                  <a:cubicBezTo>
                    <a:pt x="45871" y="359939"/>
                    <a:pt x="0" y="314068"/>
                    <a:pt x="0" y="257482"/>
                  </a:cubicBezTo>
                  <a:lnTo>
                    <a:pt x="0" y="102457"/>
                  </a:lnTo>
                  <a:cubicBezTo>
                    <a:pt x="0" y="45871"/>
                    <a:pt x="45871" y="0"/>
                    <a:pt x="102457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014969" cy="417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將乾淨音檔傳至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語音辨識&amp;特徵提取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53192" y="5099212"/>
            <a:ext cx="246775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7-1.有人聲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275021" y="5099212"/>
            <a:ext cx="2795988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7-2.沒有人聲</a:t>
            </a: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D0C19EDC-C152-269B-90B7-795361BE357A}"/>
              </a:ext>
            </a:extLst>
          </p:cNvPr>
          <p:cNvCxnSpPr>
            <a:cxnSpLocks/>
          </p:cNvCxnSpPr>
          <p:nvPr/>
        </p:nvCxnSpPr>
        <p:spPr>
          <a:xfrm rot="5400000">
            <a:off x="8450504" y="4772749"/>
            <a:ext cx="3705992" cy="2611725"/>
          </a:xfrm>
          <a:prstGeom prst="bentConnector3">
            <a:avLst>
              <a:gd name="adj1" fmla="val 50000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0B819378-17DD-C8C1-0609-E8DEA0304A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43441" y="4777968"/>
            <a:ext cx="3597501" cy="2665657"/>
          </a:xfrm>
          <a:prstGeom prst="bentConnector3">
            <a:avLst>
              <a:gd name="adj1" fmla="val 491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74FC6CEC-82EE-4E39-A3B7-B354BBE36D91}"/>
              </a:ext>
            </a:extLst>
          </p:cNvPr>
          <p:cNvSpPr/>
          <p:nvPr/>
        </p:nvSpPr>
        <p:spPr>
          <a:xfrm>
            <a:off x="1892326" y="3779566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1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25E-6 -4.32099E-6 L 0.00122 -0.05925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" y="-2963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990" y="326581"/>
            <a:ext cx="15854018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2200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08041" y="8953500"/>
            <a:ext cx="12271916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45"/>
              </a:lnSpc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8-3. </a:t>
            </a:r>
            <a:r>
              <a:rPr lang="en-US" sz="3600" b="1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Server端傳回未偵測到人聲並顯示未偵測到人聲頁面</a:t>
            </a: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Freeform 4"/>
          <p:cNvSpPr/>
          <p:nvPr/>
        </p:nvSpPr>
        <p:spPr>
          <a:xfrm rot="-70414">
            <a:off x="4733143" y="2719869"/>
            <a:ext cx="8930434" cy="4621165"/>
          </a:xfrm>
          <a:custGeom>
            <a:avLst/>
            <a:gdLst/>
            <a:ahLst/>
            <a:cxnLst/>
            <a:rect l="l" t="t" r="r" b="b"/>
            <a:pathLst>
              <a:path w="8930434" h="4621165">
                <a:moveTo>
                  <a:pt x="0" y="0"/>
                </a:moveTo>
                <a:lnTo>
                  <a:pt x="8930434" y="0"/>
                </a:lnTo>
                <a:lnTo>
                  <a:pt x="8930434" y="4621165"/>
                </a:lnTo>
                <a:lnTo>
                  <a:pt x="0" y="462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0" t="-3914" r="-109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48846">
            <a:off x="4587815" y="2537661"/>
            <a:ext cx="9112369" cy="5731750"/>
          </a:xfrm>
          <a:custGeom>
            <a:avLst/>
            <a:gdLst/>
            <a:ahLst/>
            <a:cxnLst/>
            <a:rect l="l" t="t" r="r" b="b"/>
            <a:pathLst>
              <a:path w="9112369" h="5731750">
                <a:moveTo>
                  <a:pt x="0" y="0"/>
                </a:moveTo>
                <a:lnTo>
                  <a:pt x="9112370" y="0"/>
                </a:lnTo>
                <a:lnTo>
                  <a:pt x="9112370" y="5731749"/>
                </a:lnTo>
                <a:lnTo>
                  <a:pt x="0" y="5731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 err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E029452A-E7D5-58E0-9B9B-5D1ED38799F3}"/>
              </a:ext>
            </a:extLst>
          </p:cNvPr>
          <p:cNvSpPr/>
          <p:nvPr/>
        </p:nvSpPr>
        <p:spPr>
          <a:xfrm>
            <a:off x="2973701" y="7103386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6" y="0"/>
                </a:lnTo>
                <a:lnTo>
                  <a:pt x="650046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65">
            <a:extLst>
              <a:ext uri="{FF2B5EF4-FFF2-40B4-BE49-F238E27FC236}">
                <a16:creationId xmlns:a16="http://schemas.microsoft.com/office/drawing/2014/main" id="{B55BA7E8-39A1-6A70-ACA5-C03B875AD890}"/>
              </a:ext>
            </a:extLst>
          </p:cNvPr>
          <p:cNvSpPr/>
          <p:nvPr/>
        </p:nvSpPr>
        <p:spPr>
          <a:xfrm>
            <a:off x="2973702" y="8204013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6" y="0"/>
                </a:lnTo>
                <a:lnTo>
                  <a:pt x="650046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67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1641" y="4584814"/>
            <a:ext cx="697737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200" b="1">
                <a:solidFill>
                  <a:srgbClr val="1A1A1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8-1.語音辨識-Reazon speech v2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411887" y="4584814"/>
            <a:ext cx="467746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200" b="1">
                <a:solidFill>
                  <a:srgbClr val="1A1A1A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8-2.提取特徵-HuBERT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721348" y="2471124"/>
            <a:ext cx="3086100" cy="1765124"/>
            <a:chOff x="0" y="-76200"/>
            <a:chExt cx="812800" cy="464889"/>
          </a:xfrm>
        </p:grpSpPr>
        <p:sp>
          <p:nvSpPr>
            <p:cNvPr id="7" name="Freeform 7"/>
            <p:cNvSpPr/>
            <p:nvPr/>
          </p:nvSpPr>
          <p:spPr>
            <a:xfrm>
              <a:off x="0" y="-23775"/>
              <a:ext cx="812800" cy="388689"/>
            </a:xfrm>
            <a:custGeom>
              <a:avLst/>
              <a:gdLst/>
              <a:ahLst/>
              <a:cxnLst/>
              <a:rect l="l" t="t" r="r" b="b"/>
              <a:pathLst>
                <a:path w="812800" h="38868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60748"/>
                  </a:lnTo>
                  <a:cubicBezTo>
                    <a:pt x="812800" y="294680"/>
                    <a:pt x="799321" y="327222"/>
                    <a:pt x="775327" y="351216"/>
                  </a:cubicBezTo>
                  <a:cubicBezTo>
                    <a:pt x="751333" y="375209"/>
                    <a:pt x="718791" y="388689"/>
                    <a:pt x="684859" y="388689"/>
                  </a:cubicBezTo>
                  <a:lnTo>
                    <a:pt x="127941" y="388689"/>
                  </a:lnTo>
                  <a:cubicBezTo>
                    <a:pt x="94009" y="388689"/>
                    <a:pt x="61467" y="375209"/>
                    <a:pt x="37473" y="351216"/>
                  </a:cubicBezTo>
                  <a:cubicBezTo>
                    <a:pt x="13479" y="327222"/>
                    <a:pt x="0" y="294680"/>
                    <a:pt x="0" y="2607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464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乾淨音檔</a:t>
              </a:r>
            </a:p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(去環境音)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59379" y="7831682"/>
            <a:ext cx="3086100" cy="1294333"/>
            <a:chOff x="0" y="-76200"/>
            <a:chExt cx="812800" cy="340894"/>
          </a:xfrm>
        </p:grpSpPr>
        <p:sp>
          <p:nvSpPr>
            <p:cNvPr id="10" name="Freeform 10"/>
            <p:cNvSpPr/>
            <p:nvPr/>
          </p:nvSpPr>
          <p:spPr>
            <a:xfrm>
              <a:off x="0" y="-38100"/>
              <a:ext cx="812800" cy="264694"/>
            </a:xfrm>
            <a:custGeom>
              <a:avLst/>
              <a:gdLst/>
              <a:ahLst/>
              <a:cxnLst/>
              <a:rect l="l" t="t" r="r" b="b"/>
              <a:pathLst>
                <a:path w="812800" h="2646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6754"/>
                  </a:lnTo>
                  <a:cubicBezTo>
                    <a:pt x="812800" y="170686"/>
                    <a:pt x="799321" y="203228"/>
                    <a:pt x="775327" y="227221"/>
                  </a:cubicBezTo>
                  <a:cubicBezTo>
                    <a:pt x="751333" y="251215"/>
                    <a:pt x="718791" y="264694"/>
                    <a:pt x="684859" y="264694"/>
                  </a:cubicBezTo>
                  <a:lnTo>
                    <a:pt x="127941" y="264694"/>
                  </a:lnTo>
                  <a:cubicBezTo>
                    <a:pt x="94009" y="264694"/>
                    <a:pt x="61467" y="251215"/>
                    <a:pt x="37473" y="227221"/>
                  </a:cubicBezTo>
                  <a:cubicBezTo>
                    <a:pt x="13479" y="203228"/>
                    <a:pt x="0" y="170686"/>
                    <a:pt x="0" y="1367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34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特徵值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71580" y="7831682"/>
            <a:ext cx="3118135" cy="1294333"/>
            <a:chOff x="-416" y="-76200"/>
            <a:chExt cx="821237" cy="340894"/>
          </a:xfrm>
        </p:grpSpPr>
        <p:sp>
          <p:nvSpPr>
            <p:cNvPr id="13" name="Freeform 13"/>
            <p:cNvSpPr/>
            <p:nvPr/>
          </p:nvSpPr>
          <p:spPr>
            <a:xfrm>
              <a:off x="8021" y="-38100"/>
              <a:ext cx="812800" cy="264694"/>
            </a:xfrm>
            <a:custGeom>
              <a:avLst/>
              <a:gdLst/>
              <a:ahLst/>
              <a:cxnLst/>
              <a:rect l="l" t="t" r="r" b="b"/>
              <a:pathLst>
                <a:path w="812800" h="2646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6754"/>
                  </a:lnTo>
                  <a:cubicBezTo>
                    <a:pt x="812800" y="170686"/>
                    <a:pt x="799321" y="203228"/>
                    <a:pt x="775327" y="227221"/>
                  </a:cubicBezTo>
                  <a:cubicBezTo>
                    <a:pt x="751333" y="251215"/>
                    <a:pt x="718791" y="264694"/>
                    <a:pt x="684859" y="264694"/>
                  </a:cubicBezTo>
                  <a:lnTo>
                    <a:pt x="127941" y="264694"/>
                  </a:lnTo>
                  <a:cubicBezTo>
                    <a:pt x="94009" y="264694"/>
                    <a:pt x="61467" y="251215"/>
                    <a:pt x="37473" y="227221"/>
                  </a:cubicBezTo>
                  <a:cubicBezTo>
                    <a:pt x="13479" y="203228"/>
                    <a:pt x="0" y="170686"/>
                    <a:pt x="0" y="1367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416" y="-76200"/>
              <a:ext cx="812800" cy="34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日文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054067" y="5676900"/>
            <a:ext cx="2391914" cy="2589353"/>
          </a:xfrm>
          <a:custGeom>
            <a:avLst/>
            <a:gdLst/>
            <a:ahLst/>
            <a:cxnLst/>
            <a:rect l="l" t="t" r="r" b="b"/>
            <a:pathLst>
              <a:path w="2391914" h="2589353">
                <a:moveTo>
                  <a:pt x="0" y="0"/>
                </a:moveTo>
                <a:lnTo>
                  <a:pt x="2391915" y="0"/>
                </a:lnTo>
                <a:lnTo>
                  <a:pt x="2391915" y="2589353"/>
                </a:lnTo>
                <a:lnTo>
                  <a:pt x="0" y="2589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flipH="1">
            <a:off x="13045479" y="5569126"/>
            <a:ext cx="2029230" cy="2029230"/>
          </a:xfrm>
          <a:custGeom>
            <a:avLst/>
            <a:gdLst/>
            <a:ahLst/>
            <a:cxnLst/>
            <a:rect l="l" t="t" r="r" b="b"/>
            <a:pathLst>
              <a:path w="2029230" h="2029230">
                <a:moveTo>
                  <a:pt x="2029230" y="0"/>
                </a:moveTo>
                <a:lnTo>
                  <a:pt x="0" y="0"/>
                </a:lnTo>
                <a:lnTo>
                  <a:pt x="0" y="2029230"/>
                </a:lnTo>
                <a:lnTo>
                  <a:pt x="2029230" y="2029230"/>
                </a:lnTo>
                <a:lnTo>
                  <a:pt x="20292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216991" y="224440"/>
            <a:ext cx="15854018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2200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sp>
        <p:nvSpPr>
          <p:cNvPr id="18" name="Freeform 18"/>
          <p:cNvSpPr/>
          <p:nvPr/>
        </p:nvSpPr>
        <p:spPr>
          <a:xfrm rot="-5400000">
            <a:off x="12070456" y="4936139"/>
            <a:ext cx="10357216" cy="789738"/>
          </a:xfrm>
          <a:custGeom>
            <a:avLst/>
            <a:gdLst/>
            <a:ahLst/>
            <a:cxnLst/>
            <a:rect l="l" t="t" r="r" b="b"/>
            <a:pathLst>
              <a:path w="10357216" h="789738">
                <a:moveTo>
                  <a:pt x="0" y="0"/>
                </a:moveTo>
                <a:lnTo>
                  <a:pt x="10357216" y="0"/>
                </a:lnTo>
                <a:lnTo>
                  <a:pt x="10357216" y="789738"/>
                </a:lnTo>
                <a:lnTo>
                  <a:pt x="0" y="789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-2409825" y="-138448"/>
            <a:ext cx="3086100" cy="10938911"/>
            <a:chOff x="0" y="0"/>
            <a:chExt cx="812800" cy="28810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2881030"/>
            </a:xfrm>
            <a:custGeom>
              <a:avLst/>
              <a:gdLst/>
              <a:ahLst/>
              <a:cxnLst/>
              <a:rect l="l" t="t" r="r" b="b"/>
              <a:pathLst>
                <a:path w="812800" h="2881030">
                  <a:moveTo>
                    <a:pt x="0" y="0"/>
                  </a:moveTo>
                  <a:lnTo>
                    <a:pt x="812800" y="0"/>
                  </a:lnTo>
                  <a:lnTo>
                    <a:pt x="812800" y="2881030"/>
                  </a:lnTo>
                  <a:lnTo>
                    <a:pt x="0" y="2881030"/>
                  </a:lnTo>
                  <a:close/>
                </a:path>
              </a:pathLst>
            </a:custGeom>
            <a:solidFill>
              <a:srgbClr val="1B889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291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098BEE32-F814-4BBD-1B14-37F5DCCC9645}"/>
              </a:ext>
            </a:extLst>
          </p:cNvPr>
          <p:cNvCxnSpPr>
            <a:cxnSpLocks/>
          </p:cNvCxnSpPr>
          <p:nvPr/>
        </p:nvCxnSpPr>
        <p:spPr>
          <a:xfrm rot="5400000">
            <a:off x="6243800" y="4916810"/>
            <a:ext cx="3830367" cy="228870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FD9EBFE9-11E6-A339-FE68-DA1C730F7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22001" y="4946353"/>
            <a:ext cx="3830364" cy="2229611"/>
          </a:xfrm>
          <a:prstGeom prst="bentConnector3">
            <a:avLst>
              <a:gd name="adj1" fmla="val 50000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 err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43BD7EAD-8594-AB4C-D8D4-8ECA76008E2D}"/>
              </a:ext>
            </a:extLst>
          </p:cNvPr>
          <p:cNvSpPr/>
          <p:nvPr/>
        </p:nvSpPr>
        <p:spPr>
          <a:xfrm>
            <a:off x="10858682" y="7656244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7" y="0"/>
                </a:lnTo>
                <a:lnTo>
                  <a:pt x="650047" y="987639"/>
                </a:lnTo>
                <a:lnTo>
                  <a:pt x="0" y="987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72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5373" y="4782421"/>
            <a:ext cx="4358817" cy="573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9.評分模型-BLSTM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24400" y="7436298"/>
            <a:ext cx="3086100" cy="1275026"/>
            <a:chOff x="0" y="-76200"/>
            <a:chExt cx="812800" cy="335809"/>
          </a:xfrm>
        </p:grpSpPr>
        <p:sp>
          <p:nvSpPr>
            <p:cNvPr id="6" name="Freeform 6"/>
            <p:cNvSpPr/>
            <p:nvPr/>
          </p:nvSpPr>
          <p:spPr>
            <a:xfrm>
              <a:off x="0" y="-30236"/>
              <a:ext cx="812800" cy="259609"/>
            </a:xfrm>
            <a:custGeom>
              <a:avLst/>
              <a:gdLst/>
              <a:ahLst/>
              <a:cxnLst/>
              <a:rect l="l" t="t" r="r" b="b"/>
              <a:pathLst>
                <a:path w="812800" h="259609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1668"/>
                  </a:lnTo>
                  <a:cubicBezTo>
                    <a:pt x="812800" y="202328"/>
                    <a:pt x="755519" y="259609"/>
                    <a:pt x="684859" y="259609"/>
                  </a:cubicBezTo>
                  <a:lnTo>
                    <a:pt x="127941" y="259609"/>
                  </a:lnTo>
                  <a:cubicBezTo>
                    <a:pt x="94009" y="259609"/>
                    <a:pt x="61467" y="246130"/>
                    <a:pt x="37473" y="222136"/>
                  </a:cubicBezTo>
                  <a:cubicBezTo>
                    <a:pt x="13479" y="198143"/>
                    <a:pt x="0" y="165600"/>
                    <a:pt x="0" y="13166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3358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發音評分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055290" y="5552028"/>
            <a:ext cx="5608281" cy="3252803"/>
          </a:xfrm>
          <a:custGeom>
            <a:avLst/>
            <a:gdLst/>
            <a:ahLst/>
            <a:cxnLst/>
            <a:rect l="l" t="t" r="r" b="b"/>
            <a:pathLst>
              <a:path w="5608281" h="3252803">
                <a:moveTo>
                  <a:pt x="0" y="0"/>
                </a:moveTo>
                <a:lnTo>
                  <a:pt x="5608280" y="0"/>
                </a:lnTo>
                <a:lnTo>
                  <a:pt x="5608280" y="3252803"/>
                </a:lnTo>
                <a:lnTo>
                  <a:pt x="0" y="3252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5400000">
            <a:off x="11918056" y="4783739"/>
            <a:ext cx="10357216" cy="789738"/>
          </a:xfrm>
          <a:custGeom>
            <a:avLst/>
            <a:gdLst/>
            <a:ahLst/>
            <a:cxnLst/>
            <a:rect l="l" t="t" r="r" b="b"/>
            <a:pathLst>
              <a:path w="10357216" h="789738">
                <a:moveTo>
                  <a:pt x="0" y="0"/>
                </a:moveTo>
                <a:lnTo>
                  <a:pt x="10357216" y="0"/>
                </a:lnTo>
                <a:lnTo>
                  <a:pt x="10357216" y="789738"/>
                </a:lnTo>
                <a:lnTo>
                  <a:pt x="0" y="789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-2562225" y="-290848"/>
            <a:ext cx="3086100" cy="10938911"/>
            <a:chOff x="0" y="0"/>
            <a:chExt cx="812800" cy="28810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881030"/>
            </a:xfrm>
            <a:custGeom>
              <a:avLst/>
              <a:gdLst/>
              <a:ahLst/>
              <a:cxnLst/>
              <a:rect l="l" t="t" r="r" b="b"/>
              <a:pathLst>
                <a:path w="812800" h="2881030">
                  <a:moveTo>
                    <a:pt x="0" y="0"/>
                  </a:moveTo>
                  <a:lnTo>
                    <a:pt x="812800" y="0"/>
                  </a:lnTo>
                  <a:lnTo>
                    <a:pt x="812800" y="2881030"/>
                  </a:lnTo>
                  <a:lnTo>
                    <a:pt x="0" y="2881030"/>
                  </a:lnTo>
                  <a:close/>
                </a:path>
              </a:pathLst>
            </a:custGeom>
            <a:solidFill>
              <a:srgbClr val="1B889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291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71643" y="300554"/>
            <a:ext cx="7341192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2200" b="1" u="none" strike="noStrike">
                <a:solidFill>
                  <a:srgbClr val="22B1B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D5651EEE-0DA2-AECC-1DC7-1B5AB628D1E5}"/>
              </a:ext>
            </a:extLst>
          </p:cNvPr>
          <p:cNvGrpSpPr/>
          <p:nvPr/>
        </p:nvGrpSpPr>
        <p:grpSpPr>
          <a:xfrm>
            <a:off x="7368463" y="2914348"/>
            <a:ext cx="3086100" cy="1294333"/>
            <a:chOff x="0" y="-76200"/>
            <a:chExt cx="812800" cy="340894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25CB8D0-8D10-4F49-EFD7-C3E7B30E1155}"/>
                </a:ext>
              </a:extLst>
            </p:cNvPr>
            <p:cNvSpPr/>
            <p:nvPr/>
          </p:nvSpPr>
          <p:spPr>
            <a:xfrm>
              <a:off x="0" y="-38100"/>
              <a:ext cx="812800" cy="264694"/>
            </a:xfrm>
            <a:custGeom>
              <a:avLst/>
              <a:gdLst/>
              <a:ahLst/>
              <a:cxnLst/>
              <a:rect l="l" t="t" r="r" b="b"/>
              <a:pathLst>
                <a:path w="812800" h="2646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6754"/>
                  </a:lnTo>
                  <a:cubicBezTo>
                    <a:pt x="812800" y="170686"/>
                    <a:pt x="799321" y="203228"/>
                    <a:pt x="775327" y="227221"/>
                  </a:cubicBezTo>
                  <a:cubicBezTo>
                    <a:pt x="751333" y="251215"/>
                    <a:pt x="718791" y="264694"/>
                    <a:pt x="684859" y="264694"/>
                  </a:cubicBezTo>
                  <a:lnTo>
                    <a:pt x="127941" y="264694"/>
                  </a:lnTo>
                  <a:cubicBezTo>
                    <a:pt x="94009" y="264694"/>
                    <a:pt x="61467" y="251215"/>
                    <a:pt x="37473" y="227221"/>
                  </a:cubicBezTo>
                  <a:cubicBezTo>
                    <a:pt x="13479" y="203228"/>
                    <a:pt x="0" y="170686"/>
                    <a:pt x="0" y="1367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BEEB2169-EC7D-E3DB-A3B2-7127C456777D}"/>
                </a:ext>
              </a:extLst>
            </p:cNvPr>
            <p:cNvSpPr txBox="1"/>
            <p:nvPr/>
          </p:nvSpPr>
          <p:spPr>
            <a:xfrm>
              <a:off x="0" y="-76200"/>
              <a:ext cx="812800" cy="34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特徵值</a:t>
              </a: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193F5581-A293-1C84-F89E-358DB395EC73}"/>
              </a:ext>
            </a:extLst>
          </p:cNvPr>
          <p:cNvGrpSpPr/>
          <p:nvPr/>
        </p:nvGrpSpPr>
        <p:grpSpPr>
          <a:xfrm>
            <a:off x="2088423" y="2914349"/>
            <a:ext cx="3118135" cy="1294333"/>
            <a:chOff x="-416" y="-76200"/>
            <a:chExt cx="821237" cy="340894"/>
          </a:xfrm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DFB6ADC-F782-2197-CA5A-4F5B69593180}"/>
                </a:ext>
              </a:extLst>
            </p:cNvPr>
            <p:cNvSpPr/>
            <p:nvPr/>
          </p:nvSpPr>
          <p:spPr>
            <a:xfrm>
              <a:off x="8021" y="-38100"/>
              <a:ext cx="812800" cy="264694"/>
            </a:xfrm>
            <a:custGeom>
              <a:avLst/>
              <a:gdLst/>
              <a:ahLst/>
              <a:cxnLst/>
              <a:rect l="l" t="t" r="r" b="b"/>
              <a:pathLst>
                <a:path w="812800" h="26469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6754"/>
                  </a:lnTo>
                  <a:cubicBezTo>
                    <a:pt x="812800" y="170686"/>
                    <a:pt x="799321" y="203228"/>
                    <a:pt x="775327" y="227221"/>
                  </a:cubicBezTo>
                  <a:cubicBezTo>
                    <a:pt x="751333" y="251215"/>
                    <a:pt x="718791" y="264694"/>
                    <a:pt x="684859" y="264694"/>
                  </a:cubicBezTo>
                  <a:lnTo>
                    <a:pt x="127941" y="264694"/>
                  </a:lnTo>
                  <a:cubicBezTo>
                    <a:pt x="94009" y="264694"/>
                    <a:pt x="61467" y="251215"/>
                    <a:pt x="37473" y="227221"/>
                  </a:cubicBezTo>
                  <a:cubicBezTo>
                    <a:pt x="13479" y="203228"/>
                    <a:pt x="0" y="170686"/>
                    <a:pt x="0" y="136754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704CDFF9-5821-A301-195B-C17BBD382F2D}"/>
                </a:ext>
              </a:extLst>
            </p:cNvPr>
            <p:cNvSpPr txBox="1"/>
            <p:nvPr/>
          </p:nvSpPr>
          <p:spPr>
            <a:xfrm>
              <a:off x="-416" y="-76200"/>
              <a:ext cx="812800" cy="34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6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日文</a:t>
              </a:r>
            </a:p>
          </p:txBody>
        </p:sp>
      </p:grp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3303D839-B029-3951-3B98-88FEEDA81B5E}"/>
              </a:ext>
            </a:extLst>
          </p:cNvPr>
          <p:cNvCxnSpPr/>
          <p:nvPr/>
        </p:nvCxnSpPr>
        <p:spPr>
          <a:xfrm rot="16200000" flipH="1">
            <a:off x="3176062" y="4519430"/>
            <a:ext cx="3546798" cy="2635977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55C59709-F071-D34C-C532-2F185EB41F50}"/>
              </a:ext>
            </a:extLst>
          </p:cNvPr>
          <p:cNvCxnSpPr/>
          <p:nvPr/>
        </p:nvCxnSpPr>
        <p:spPr>
          <a:xfrm rot="5400000">
            <a:off x="5797284" y="4496589"/>
            <a:ext cx="3561728" cy="2666731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73775DEE-E0DC-3FC8-27B6-E94B028446DC}"/>
              </a:ext>
            </a:extLst>
          </p:cNvPr>
          <p:cNvSpPr/>
          <p:nvPr/>
        </p:nvSpPr>
        <p:spPr>
          <a:xfrm>
            <a:off x="457201" y="5826335"/>
            <a:ext cx="17372804" cy="40267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372AA8C-8B1C-A723-BF15-932F5C002F16}"/>
              </a:ext>
            </a:extLst>
          </p:cNvPr>
          <p:cNvSpPr/>
          <p:nvPr/>
        </p:nvSpPr>
        <p:spPr>
          <a:xfrm>
            <a:off x="457201" y="2002486"/>
            <a:ext cx="17372804" cy="3624477"/>
          </a:xfrm>
          <a:prstGeom prst="rect">
            <a:avLst/>
          </a:prstGeom>
          <a:noFill/>
          <a:ln w="38100">
            <a:solidFill>
              <a:srgbClr val="36699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807776" y="2272834"/>
            <a:ext cx="13941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不滿意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37243" y="3170003"/>
            <a:ext cx="2306433" cy="927519"/>
            <a:chOff x="0" y="-57150"/>
            <a:chExt cx="580902" cy="233606"/>
          </a:xfrm>
        </p:grpSpPr>
        <p:sp>
          <p:nvSpPr>
            <p:cNvPr id="23" name="Freeform 23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2.儲存音檔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28512" y="91777"/>
            <a:ext cx="8298625" cy="16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 err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系統流程介紹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3544" y="2185309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366994"/>
                </a:solidFill>
                <a:latin typeface="Times New Roman"/>
              </a:rPr>
              <a:t>Client side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7743" y="6081086"/>
            <a:ext cx="285664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4000">
                <a:solidFill>
                  <a:srgbClr val="FF0000"/>
                </a:solidFill>
                <a:latin typeface="Times New Roman"/>
              </a:rPr>
              <a:t>Server side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99692" y="4284545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否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400458" y="6554832"/>
            <a:ext cx="317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58682" y="2884146"/>
            <a:ext cx="93574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320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滿意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8353161" y="3191655"/>
            <a:ext cx="2306433" cy="927519"/>
            <a:chOff x="0" y="-57150"/>
            <a:chExt cx="580902" cy="233606"/>
          </a:xfrm>
        </p:grpSpPr>
        <p:sp>
          <p:nvSpPr>
            <p:cNvPr id="32" name="Freeform 32"/>
            <p:cNvSpPr/>
            <p:nvPr/>
          </p:nvSpPr>
          <p:spPr>
            <a:xfrm>
              <a:off x="0" y="-2436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3.聆聽音檔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51658" y="3170003"/>
            <a:ext cx="2306433" cy="927519"/>
            <a:chOff x="0" y="-57150"/>
            <a:chExt cx="580902" cy="233606"/>
          </a:xfrm>
        </p:grpSpPr>
        <p:sp>
          <p:nvSpPr>
            <p:cNvPr id="35" name="Freeform 35"/>
            <p:cNvSpPr/>
            <p:nvPr/>
          </p:nvSpPr>
          <p:spPr>
            <a:xfrm>
              <a:off x="0" y="-24311"/>
              <a:ext cx="580902" cy="176456"/>
            </a:xfrm>
            <a:custGeom>
              <a:avLst/>
              <a:gdLst/>
              <a:ahLst/>
              <a:cxnLst/>
              <a:rect l="l" t="t" r="r" b="b"/>
              <a:pathLst>
                <a:path w="580902" h="176456">
                  <a:moveTo>
                    <a:pt x="88228" y="0"/>
                  </a:moveTo>
                  <a:lnTo>
                    <a:pt x="492674" y="0"/>
                  </a:lnTo>
                  <a:cubicBezTo>
                    <a:pt x="516074" y="0"/>
                    <a:pt x="538515" y="9295"/>
                    <a:pt x="555061" y="25841"/>
                  </a:cubicBezTo>
                  <a:cubicBezTo>
                    <a:pt x="571607" y="42387"/>
                    <a:pt x="580902" y="64829"/>
                    <a:pt x="580902" y="88228"/>
                  </a:cubicBezTo>
                  <a:lnTo>
                    <a:pt x="580902" y="88228"/>
                  </a:lnTo>
                  <a:cubicBezTo>
                    <a:pt x="580902" y="136955"/>
                    <a:pt x="541401" y="176456"/>
                    <a:pt x="492674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580902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1.開始錄音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993516" y="3208386"/>
            <a:ext cx="2996438" cy="927519"/>
            <a:chOff x="0" y="-57150"/>
            <a:chExt cx="708651" cy="233606"/>
          </a:xfrm>
        </p:grpSpPr>
        <p:sp>
          <p:nvSpPr>
            <p:cNvPr id="38" name="Freeform 38"/>
            <p:cNvSpPr/>
            <p:nvPr/>
          </p:nvSpPr>
          <p:spPr>
            <a:xfrm>
              <a:off x="0" y="-23529"/>
              <a:ext cx="708651" cy="176456"/>
            </a:xfrm>
            <a:custGeom>
              <a:avLst/>
              <a:gdLst/>
              <a:ahLst/>
              <a:cxnLst/>
              <a:rect l="l" t="t" r="r" b="b"/>
              <a:pathLst>
                <a:path w="708651" h="176456">
                  <a:moveTo>
                    <a:pt x="88228" y="0"/>
                  </a:moveTo>
                  <a:lnTo>
                    <a:pt x="620423" y="0"/>
                  </a:lnTo>
                  <a:cubicBezTo>
                    <a:pt x="669150" y="0"/>
                    <a:pt x="708651" y="39501"/>
                    <a:pt x="708651" y="88228"/>
                  </a:cubicBezTo>
                  <a:lnTo>
                    <a:pt x="708651" y="88228"/>
                  </a:lnTo>
                  <a:cubicBezTo>
                    <a:pt x="708651" y="111628"/>
                    <a:pt x="699355" y="134069"/>
                    <a:pt x="682809" y="150615"/>
                  </a:cubicBezTo>
                  <a:cubicBezTo>
                    <a:pt x="666263" y="167161"/>
                    <a:pt x="643822" y="176456"/>
                    <a:pt x="620423" y="176456"/>
                  </a:cubicBezTo>
                  <a:lnTo>
                    <a:pt x="88228" y="176456"/>
                  </a:lnTo>
                  <a:cubicBezTo>
                    <a:pt x="64829" y="176456"/>
                    <a:pt x="42387" y="167161"/>
                    <a:pt x="25841" y="150615"/>
                  </a:cubicBezTo>
                  <a:cubicBezTo>
                    <a:pt x="9295" y="134069"/>
                    <a:pt x="0" y="111628"/>
                    <a:pt x="0" y="88228"/>
                  </a:cubicBezTo>
                  <a:lnTo>
                    <a:pt x="0" y="88228"/>
                  </a:lnTo>
                  <a:cubicBezTo>
                    <a:pt x="0" y="64829"/>
                    <a:pt x="9295" y="42387"/>
                    <a:pt x="25841" y="25841"/>
                  </a:cubicBezTo>
                  <a:cubicBezTo>
                    <a:pt x="42387" y="9295"/>
                    <a:pt x="64829" y="0"/>
                    <a:pt x="8822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08651" cy="2336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4.音檔傳至後端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072033" y="4351404"/>
            <a:ext cx="4299300" cy="1070543"/>
            <a:chOff x="0" y="-57150"/>
            <a:chExt cx="1082829" cy="269629"/>
          </a:xfrm>
        </p:grpSpPr>
        <p:sp>
          <p:nvSpPr>
            <p:cNvPr id="41" name="Freeform 41"/>
            <p:cNvSpPr/>
            <p:nvPr/>
          </p:nvSpPr>
          <p:spPr>
            <a:xfrm>
              <a:off x="0" y="-26456"/>
              <a:ext cx="1082829" cy="212479"/>
            </a:xfrm>
            <a:custGeom>
              <a:avLst/>
              <a:gdLst/>
              <a:ahLst/>
              <a:cxnLst/>
              <a:rect l="l" t="t" r="r" b="b"/>
              <a:pathLst>
                <a:path w="1082829" h="212479">
                  <a:moveTo>
                    <a:pt x="91838" y="0"/>
                  </a:moveTo>
                  <a:lnTo>
                    <a:pt x="990991" y="0"/>
                  </a:lnTo>
                  <a:cubicBezTo>
                    <a:pt x="1015348" y="0"/>
                    <a:pt x="1038707" y="9676"/>
                    <a:pt x="1055930" y="26899"/>
                  </a:cubicBezTo>
                  <a:cubicBezTo>
                    <a:pt x="1073153" y="44122"/>
                    <a:pt x="1082829" y="67481"/>
                    <a:pt x="1082829" y="91838"/>
                  </a:cubicBezTo>
                  <a:lnTo>
                    <a:pt x="1082829" y="120641"/>
                  </a:lnTo>
                  <a:cubicBezTo>
                    <a:pt x="1082829" y="171362"/>
                    <a:pt x="1041712" y="212479"/>
                    <a:pt x="990991" y="212479"/>
                  </a:cubicBezTo>
                  <a:lnTo>
                    <a:pt x="91838" y="212479"/>
                  </a:lnTo>
                  <a:cubicBezTo>
                    <a:pt x="67481" y="212479"/>
                    <a:pt x="44122" y="202803"/>
                    <a:pt x="26899" y="185580"/>
                  </a:cubicBezTo>
                  <a:cubicBezTo>
                    <a:pt x="9676" y="168357"/>
                    <a:pt x="0" y="144998"/>
                    <a:pt x="0" y="120641"/>
                  </a:cubicBezTo>
                  <a:lnTo>
                    <a:pt x="0" y="91838"/>
                  </a:lnTo>
                  <a:cubicBezTo>
                    <a:pt x="0" y="41117"/>
                    <a:pt x="41117" y="0"/>
                    <a:pt x="9183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1082829" cy="269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8-3.網頁顯示重新錄音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420013" y="4158765"/>
            <a:ext cx="3067260" cy="948652"/>
            <a:chOff x="0" y="-57150"/>
            <a:chExt cx="772525" cy="238929"/>
          </a:xfrm>
        </p:grpSpPr>
        <p:sp>
          <p:nvSpPr>
            <p:cNvPr id="44" name="Freeform 44"/>
            <p:cNvSpPr/>
            <p:nvPr/>
          </p:nvSpPr>
          <p:spPr>
            <a:xfrm>
              <a:off x="0" y="-26501"/>
              <a:ext cx="772525" cy="181779"/>
            </a:xfrm>
            <a:custGeom>
              <a:avLst/>
              <a:gdLst/>
              <a:ahLst/>
              <a:cxnLst/>
              <a:rect l="l" t="t" r="r" b="b"/>
              <a:pathLst>
                <a:path w="772525" h="181779">
                  <a:moveTo>
                    <a:pt x="90890" y="0"/>
                  </a:moveTo>
                  <a:lnTo>
                    <a:pt x="681636" y="0"/>
                  </a:lnTo>
                  <a:cubicBezTo>
                    <a:pt x="731833" y="0"/>
                    <a:pt x="772525" y="40693"/>
                    <a:pt x="772525" y="90890"/>
                  </a:cubicBezTo>
                  <a:lnTo>
                    <a:pt x="772525" y="90890"/>
                  </a:lnTo>
                  <a:cubicBezTo>
                    <a:pt x="772525" y="114995"/>
                    <a:pt x="762949" y="138113"/>
                    <a:pt x="745904" y="155158"/>
                  </a:cubicBezTo>
                  <a:cubicBezTo>
                    <a:pt x="728859" y="172203"/>
                    <a:pt x="705741" y="181779"/>
                    <a:pt x="681636" y="181779"/>
                  </a:cubicBezTo>
                  <a:lnTo>
                    <a:pt x="90890" y="181779"/>
                  </a:lnTo>
                  <a:cubicBezTo>
                    <a:pt x="40693" y="181779"/>
                    <a:pt x="0" y="141086"/>
                    <a:pt x="0" y="90890"/>
                  </a:cubicBezTo>
                  <a:lnTo>
                    <a:pt x="0" y="90890"/>
                  </a:lnTo>
                  <a:cubicBezTo>
                    <a:pt x="0" y="40693"/>
                    <a:pt x="40693" y="0"/>
                    <a:pt x="90890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772525" cy="238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10.網頁顯示結果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2782243" y="5257606"/>
            <a:ext cx="2742970" cy="915855"/>
            <a:chOff x="0" y="-57150"/>
            <a:chExt cx="690849" cy="230668"/>
          </a:xfrm>
        </p:grpSpPr>
        <p:sp>
          <p:nvSpPr>
            <p:cNvPr id="47" name="Freeform 47"/>
            <p:cNvSpPr/>
            <p:nvPr/>
          </p:nvSpPr>
          <p:spPr>
            <a:xfrm>
              <a:off x="0" y="-21613"/>
              <a:ext cx="690849" cy="173518"/>
            </a:xfrm>
            <a:custGeom>
              <a:avLst/>
              <a:gdLst/>
              <a:ahLst/>
              <a:cxnLst/>
              <a:rect l="l" t="t" r="r" b="b"/>
              <a:pathLst>
                <a:path w="690849" h="173518">
                  <a:moveTo>
                    <a:pt x="86759" y="0"/>
                  </a:moveTo>
                  <a:lnTo>
                    <a:pt x="604090" y="0"/>
                  </a:lnTo>
                  <a:cubicBezTo>
                    <a:pt x="652006" y="0"/>
                    <a:pt x="690849" y="38843"/>
                    <a:pt x="690849" y="86759"/>
                  </a:cubicBezTo>
                  <a:lnTo>
                    <a:pt x="690849" y="86759"/>
                  </a:lnTo>
                  <a:cubicBezTo>
                    <a:pt x="690849" y="134675"/>
                    <a:pt x="652006" y="173518"/>
                    <a:pt x="60409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69084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5.API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006086" y="6688163"/>
            <a:ext cx="2742970" cy="900832"/>
            <a:chOff x="0" y="-57150"/>
            <a:chExt cx="690849" cy="226885"/>
          </a:xfrm>
        </p:grpSpPr>
        <p:sp>
          <p:nvSpPr>
            <p:cNvPr id="50" name="Freeform 50"/>
            <p:cNvSpPr/>
            <p:nvPr/>
          </p:nvSpPr>
          <p:spPr>
            <a:xfrm>
              <a:off x="0" y="-36598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6.降噪處理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248400" y="6658856"/>
            <a:ext cx="3723626" cy="915855"/>
            <a:chOff x="0" y="-57150"/>
            <a:chExt cx="937839" cy="230668"/>
          </a:xfrm>
        </p:grpSpPr>
        <p:sp>
          <p:nvSpPr>
            <p:cNvPr id="53" name="Freeform 53"/>
            <p:cNvSpPr/>
            <p:nvPr/>
          </p:nvSpPr>
          <p:spPr>
            <a:xfrm>
              <a:off x="0" y="-26683"/>
              <a:ext cx="937839" cy="173518"/>
            </a:xfrm>
            <a:custGeom>
              <a:avLst/>
              <a:gdLst/>
              <a:ahLst/>
              <a:cxnLst/>
              <a:rect l="l" t="t" r="r" b="b"/>
              <a:pathLst>
                <a:path w="937839" h="173518">
                  <a:moveTo>
                    <a:pt x="86759" y="0"/>
                  </a:moveTo>
                  <a:lnTo>
                    <a:pt x="851080" y="0"/>
                  </a:lnTo>
                  <a:cubicBezTo>
                    <a:pt x="898995" y="0"/>
                    <a:pt x="937839" y="38843"/>
                    <a:pt x="937839" y="86759"/>
                  </a:cubicBezTo>
                  <a:lnTo>
                    <a:pt x="937839" y="86759"/>
                  </a:lnTo>
                  <a:cubicBezTo>
                    <a:pt x="937839" y="134675"/>
                    <a:pt x="898995" y="173518"/>
                    <a:pt x="851080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937839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7.判斷是否有人聲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3207056" y="7643763"/>
            <a:ext cx="2663776" cy="915855"/>
            <a:chOff x="0" y="-57150"/>
            <a:chExt cx="670903" cy="230668"/>
          </a:xfrm>
        </p:grpSpPr>
        <p:sp>
          <p:nvSpPr>
            <p:cNvPr id="56" name="Freeform 56"/>
            <p:cNvSpPr/>
            <p:nvPr/>
          </p:nvSpPr>
          <p:spPr>
            <a:xfrm>
              <a:off x="0" y="-28855"/>
              <a:ext cx="670903" cy="173518"/>
            </a:xfrm>
            <a:custGeom>
              <a:avLst/>
              <a:gdLst/>
              <a:ahLst/>
              <a:cxnLst/>
              <a:rect l="l" t="t" r="r" b="b"/>
              <a:pathLst>
                <a:path w="670903" h="173518">
                  <a:moveTo>
                    <a:pt x="86759" y="0"/>
                  </a:moveTo>
                  <a:lnTo>
                    <a:pt x="584144" y="0"/>
                  </a:lnTo>
                  <a:cubicBezTo>
                    <a:pt x="632060" y="0"/>
                    <a:pt x="670903" y="38843"/>
                    <a:pt x="670903" y="86759"/>
                  </a:cubicBezTo>
                  <a:lnTo>
                    <a:pt x="670903" y="86759"/>
                  </a:lnTo>
                  <a:cubicBezTo>
                    <a:pt x="670903" y="134675"/>
                    <a:pt x="632060" y="173518"/>
                    <a:pt x="584144" y="173518"/>
                  </a:cubicBezTo>
                  <a:lnTo>
                    <a:pt x="86759" y="173518"/>
                  </a:lnTo>
                  <a:cubicBezTo>
                    <a:pt x="38843" y="173518"/>
                    <a:pt x="0" y="134675"/>
                    <a:pt x="0" y="86759"/>
                  </a:cubicBezTo>
                  <a:lnTo>
                    <a:pt x="0" y="86759"/>
                  </a:lnTo>
                  <a:cubicBezTo>
                    <a:pt x="0" y="38843"/>
                    <a:pt x="38843" y="0"/>
                    <a:pt x="86759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670903" cy="2306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8-1.提取特徵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3207056" y="8652732"/>
            <a:ext cx="2663776" cy="922303"/>
            <a:chOff x="0" y="-57150"/>
            <a:chExt cx="670903" cy="232293"/>
          </a:xfrm>
        </p:grpSpPr>
        <p:sp>
          <p:nvSpPr>
            <p:cNvPr id="59" name="Freeform 59"/>
            <p:cNvSpPr/>
            <p:nvPr/>
          </p:nvSpPr>
          <p:spPr>
            <a:xfrm>
              <a:off x="0" y="-22339"/>
              <a:ext cx="670903" cy="175143"/>
            </a:xfrm>
            <a:custGeom>
              <a:avLst/>
              <a:gdLst/>
              <a:ahLst/>
              <a:cxnLst/>
              <a:rect l="l" t="t" r="r" b="b"/>
              <a:pathLst>
                <a:path w="670903" h="175143">
                  <a:moveTo>
                    <a:pt x="87571" y="0"/>
                  </a:moveTo>
                  <a:lnTo>
                    <a:pt x="583332" y="0"/>
                  </a:lnTo>
                  <a:cubicBezTo>
                    <a:pt x="631696" y="0"/>
                    <a:pt x="670903" y="39207"/>
                    <a:pt x="670903" y="87571"/>
                  </a:cubicBezTo>
                  <a:lnTo>
                    <a:pt x="670903" y="87571"/>
                  </a:lnTo>
                  <a:cubicBezTo>
                    <a:pt x="670903" y="135936"/>
                    <a:pt x="631696" y="175143"/>
                    <a:pt x="583332" y="175143"/>
                  </a:cubicBezTo>
                  <a:lnTo>
                    <a:pt x="87571" y="175143"/>
                  </a:lnTo>
                  <a:cubicBezTo>
                    <a:pt x="39207" y="175143"/>
                    <a:pt x="0" y="135936"/>
                    <a:pt x="0" y="87571"/>
                  </a:cubicBezTo>
                  <a:lnTo>
                    <a:pt x="0" y="87571"/>
                  </a:lnTo>
                  <a:cubicBezTo>
                    <a:pt x="0" y="39207"/>
                    <a:pt x="39207" y="0"/>
                    <a:pt x="87571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57150"/>
              <a:ext cx="670903" cy="232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8-2.語音辨識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1006086" y="8189509"/>
            <a:ext cx="2742970" cy="900832"/>
            <a:chOff x="0" y="-57150"/>
            <a:chExt cx="690849" cy="226885"/>
          </a:xfrm>
        </p:grpSpPr>
        <p:sp>
          <p:nvSpPr>
            <p:cNvPr id="62" name="Freeform 62"/>
            <p:cNvSpPr/>
            <p:nvPr/>
          </p:nvSpPr>
          <p:spPr>
            <a:xfrm>
              <a:off x="0" y="-34001"/>
              <a:ext cx="690849" cy="169735"/>
            </a:xfrm>
            <a:custGeom>
              <a:avLst/>
              <a:gdLst/>
              <a:ahLst/>
              <a:cxnLst/>
              <a:rect l="l" t="t" r="r" b="b"/>
              <a:pathLst>
                <a:path w="690849" h="169735">
                  <a:moveTo>
                    <a:pt x="84868" y="0"/>
                  </a:moveTo>
                  <a:lnTo>
                    <a:pt x="605981" y="0"/>
                  </a:lnTo>
                  <a:cubicBezTo>
                    <a:pt x="652852" y="0"/>
                    <a:pt x="690849" y="37997"/>
                    <a:pt x="690849" y="84868"/>
                  </a:cubicBezTo>
                  <a:lnTo>
                    <a:pt x="690849" y="84868"/>
                  </a:lnTo>
                  <a:cubicBezTo>
                    <a:pt x="690849" y="107376"/>
                    <a:pt x="681908" y="128962"/>
                    <a:pt x="665992" y="144878"/>
                  </a:cubicBezTo>
                  <a:cubicBezTo>
                    <a:pt x="650076" y="160794"/>
                    <a:pt x="628490" y="169735"/>
                    <a:pt x="605981" y="169735"/>
                  </a:cubicBezTo>
                  <a:lnTo>
                    <a:pt x="84868" y="169735"/>
                  </a:lnTo>
                  <a:cubicBezTo>
                    <a:pt x="62359" y="169735"/>
                    <a:pt x="40773" y="160794"/>
                    <a:pt x="24857" y="144878"/>
                  </a:cubicBezTo>
                  <a:cubicBezTo>
                    <a:pt x="8941" y="128962"/>
                    <a:pt x="0" y="107376"/>
                    <a:pt x="0" y="84868"/>
                  </a:cubicBezTo>
                  <a:lnTo>
                    <a:pt x="0" y="84868"/>
                  </a:lnTo>
                  <a:cubicBezTo>
                    <a:pt x="0" y="62359"/>
                    <a:pt x="8941" y="40773"/>
                    <a:pt x="24857" y="24857"/>
                  </a:cubicBezTo>
                  <a:cubicBezTo>
                    <a:pt x="40773" y="8941"/>
                    <a:pt x="62359" y="0"/>
                    <a:pt x="84868" y="0"/>
                  </a:cubicBezTo>
                  <a:close/>
                </a:path>
              </a:pathLst>
            </a:custGeom>
            <a:solidFill>
              <a:srgbClr val="28CFCA"/>
            </a:solidFill>
          </p:spPr>
          <p:txBody>
            <a:bodyPr/>
            <a:lstStyle/>
            <a:p>
              <a:endParaRPr lang="zh-TW" altLang="en-US" sz="32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690849" cy="226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76"/>
                </a:lnSpc>
              </a:pPr>
              <a:r>
                <a:rPr lang="en-US" sz="3200">
                  <a:solidFill>
                    <a:srgbClr val="FDFDFD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9.評分模型</a:t>
              </a:r>
            </a:p>
          </p:txBody>
        </p:sp>
      </p:grpSp>
      <p:sp>
        <p:nvSpPr>
          <p:cNvPr id="64" name="Freeform 64"/>
          <p:cNvSpPr/>
          <p:nvPr/>
        </p:nvSpPr>
        <p:spPr>
          <a:xfrm rot="-10800000">
            <a:off x="8354338" y="668026"/>
            <a:ext cx="9475666" cy="722520"/>
          </a:xfrm>
          <a:custGeom>
            <a:avLst/>
            <a:gdLst/>
            <a:ahLst/>
            <a:cxnLst/>
            <a:rect l="l" t="t" r="r" b="b"/>
            <a:pathLst>
              <a:path w="9475666" h="722520">
                <a:moveTo>
                  <a:pt x="0" y="0"/>
                </a:moveTo>
                <a:lnTo>
                  <a:pt x="9475666" y="0"/>
                </a:lnTo>
                <a:lnTo>
                  <a:pt x="9475666" y="722519"/>
                </a:lnTo>
                <a:lnTo>
                  <a:pt x="0" y="722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1854E5F-5CE2-BDAA-A862-C606665719FB}"/>
              </a:ext>
            </a:extLst>
          </p:cNvPr>
          <p:cNvCxnSpPr/>
          <p:nvPr/>
        </p:nvCxnSpPr>
        <p:spPr>
          <a:xfrm>
            <a:off x="3958091" y="3650692"/>
            <a:ext cx="87915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2494091-014C-472E-CEAE-6DF83BB1AE7A}"/>
              </a:ext>
            </a:extLst>
          </p:cNvPr>
          <p:cNvCxnSpPr>
            <a:cxnSpLocks/>
          </p:cNvCxnSpPr>
          <p:nvPr/>
        </p:nvCxnSpPr>
        <p:spPr>
          <a:xfrm>
            <a:off x="7143676" y="3670032"/>
            <a:ext cx="1209485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406754E-E703-9663-750F-7601551A94C1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0659594" y="3672146"/>
            <a:ext cx="1333922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1BFBE4B1-10E2-0CE9-F86A-906269869270}"/>
              </a:ext>
            </a:extLst>
          </p:cNvPr>
          <p:cNvCxnSpPr/>
          <p:nvPr/>
        </p:nvCxnSpPr>
        <p:spPr>
          <a:xfrm rot="16200000" flipH="1">
            <a:off x="13093346" y="4395050"/>
            <a:ext cx="1397708" cy="609600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接點: 肘形 81">
            <a:extLst>
              <a:ext uri="{FF2B5EF4-FFF2-40B4-BE49-F238E27FC236}">
                <a16:creationId xmlns:a16="http://schemas.microsoft.com/office/drawing/2014/main" id="{EF1B1DC1-CE11-8567-5A56-AEF45B709822}"/>
              </a:ext>
            </a:extLst>
          </p:cNvPr>
          <p:cNvCxnSpPr/>
          <p:nvPr/>
        </p:nvCxnSpPr>
        <p:spPr>
          <a:xfrm rot="5400000" flipH="1" flipV="1">
            <a:off x="15464355" y="5063056"/>
            <a:ext cx="750903" cy="629187"/>
          </a:xfrm>
          <a:prstGeom prst="bentConnector3">
            <a:avLst>
              <a:gd name="adj1" fmla="val 151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177D2FE-174C-A3B0-E685-1EBA040AA88C}"/>
              </a:ext>
            </a:extLst>
          </p:cNvPr>
          <p:cNvCxnSpPr/>
          <p:nvPr/>
        </p:nvCxnSpPr>
        <p:spPr>
          <a:xfrm rot="5400000">
            <a:off x="12011861" y="6009441"/>
            <a:ext cx="1026723" cy="514043"/>
          </a:xfrm>
          <a:prstGeom prst="bentConnector3">
            <a:avLst>
              <a:gd name="adj1" fmla="val -343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接點: 肘形 87">
            <a:extLst>
              <a:ext uri="{FF2B5EF4-FFF2-40B4-BE49-F238E27FC236}">
                <a16:creationId xmlns:a16="http://schemas.microsoft.com/office/drawing/2014/main" id="{651F1531-DA47-8730-1A00-B7BFC6F1A1D6}"/>
              </a:ext>
            </a:extLst>
          </p:cNvPr>
          <p:cNvCxnSpPr/>
          <p:nvPr/>
        </p:nvCxnSpPr>
        <p:spPr>
          <a:xfrm rot="5400000" flipH="1" flipV="1">
            <a:off x="12716686" y="7120018"/>
            <a:ext cx="2565084" cy="500344"/>
          </a:xfrm>
          <a:prstGeom prst="bentConnector3">
            <a:avLst>
              <a:gd name="adj1" fmla="val 843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接點: 肘形 90">
            <a:extLst>
              <a:ext uri="{FF2B5EF4-FFF2-40B4-BE49-F238E27FC236}">
                <a16:creationId xmlns:a16="http://schemas.microsoft.com/office/drawing/2014/main" id="{79A7C197-97E8-447C-715F-2133159605A3}"/>
              </a:ext>
            </a:extLst>
          </p:cNvPr>
          <p:cNvCxnSpPr>
            <a:cxnSpLocks/>
            <a:endCxn id="42" idx="3"/>
          </p:cNvCxnSpPr>
          <p:nvPr/>
        </p:nvCxnSpPr>
        <p:spPr>
          <a:xfrm rot="16200000" flipV="1">
            <a:off x="6277694" y="4980316"/>
            <a:ext cx="1893147" cy="1705868"/>
          </a:xfrm>
          <a:prstGeom prst="bentConnector2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1820B4A-0354-3AA1-56D0-1BF88B5508A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9972026" y="7116784"/>
            <a:ext cx="1034060" cy="0"/>
          </a:xfrm>
          <a:prstGeom prst="straightConnector1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接點: 肘形 98">
            <a:extLst>
              <a:ext uri="{FF2B5EF4-FFF2-40B4-BE49-F238E27FC236}">
                <a16:creationId xmlns:a16="http://schemas.microsoft.com/office/drawing/2014/main" id="{9EB94B6F-E186-14DD-DD14-D72C6D92BB47}"/>
              </a:ext>
            </a:extLst>
          </p:cNvPr>
          <p:cNvCxnSpPr/>
          <p:nvPr/>
        </p:nvCxnSpPr>
        <p:spPr>
          <a:xfrm>
            <a:off x="5870832" y="8115300"/>
            <a:ext cx="5135254" cy="537432"/>
          </a:xfrm>
          <a:prstGeom prst="bentConnector3">
            <a:avLst/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接點: 肘形 99">
            <a:extLst>
              <a:ext uri="{FF2B5EF4-FFF2-40B4-BE49-F238E27FC236}">
                <a16:creationId xmlns:a16="http://schemas.microsoft.com/office/drawing/2014/main" id="{9D187986-54E2-7CE7-2770-234DAF97EA6F}"/>
              </a:ext>
            </a:extLst>
          </p:cNvPr>
          <p:cNvCxnSpPr>
            <a:cxnSpLocks/>
          </p:cNvCxnSpPr>
          <p:nvPr/>
        </p:nvCxnSpPr>
        <p:spPr>
          <a:xfrm flipV="1">
            <a:off x="5791200" y="8651530"/>
            <a:ext cx="5214886" cy="512045"/>
          </a:xfrm>
          <a:prstGeom prst="bentConnector3">
            <a:avLst>
              <a:gd name="adj1" fmla="val 50877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接點: 肘形 105">
            <a:extLst>
              <a:ext uri="{FF2B5EF4-FFF2-40B4-BE49-F238E27FC236}">
                <a16:creationId xmlns:a16="http://schemas.microsoft.com/office/drawing/2014/main" id="{B96BE72B-F6E7-7BCC-7D67-CD8AB50191BC}"/>
              </a:ext>
            </a:extLst>
          </p:cNvPr>
          <p:cNvCxnSpPr>
            <a:endCxn id="57" idx="1"/>
          </p:cNvCxnSpPr>
          <p:nvPr/>
        </p:nvCxnSpPr>
        <p:spPr>
          <a:xfrm rot="10800000" flipV="1">
            <a:off x="3207056" y="7138579"/>
            <a:ext cx="3041344" cy="963112"/>
          </a:xfrm>
          <a:prstGeom prst="bentConnector3">
            <a:avLst>
              <a:gd name="adj1" fmla="val 12302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BDA14702-7122-E23B-59CF-1870BA16FA62}"/>
              </a:ext>
            </a:extLst>
          </p:cNvPr>
          <p:cNvCxnSpPr>
            <a:cxnSpLocks/>
            <a:endCxn id="60" idx="1"/>
          </p:cNvCxnSpPr>
          <p:nvPr/>
        </p:nvCxnSpPr>
        <p:spPr>
          <a:xfrm rot="10800000" flipV="1">
            <a:off x="3207056" y="7138328"/>
            <a:ext cx="3041344" cy="1975555"/>
          </a:xfrm>
          <a:prstGeom prst="bentConnector3">
            <a:avLst>
              <a:gd name="adj1" fmla="val 123106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接點: 肘形 114">
            <a:extLst>
              <a:ext uri="{FF2B5EF4-FFF2-40B4-BE49-F238E27FC236}">
                <a16:creationId xmlns:a16="http://schemas.microsoft.com/office/drawing/2014/main" id="{DFA7D929-7024-0859-D40D-42EAE8A25414}"/>
              </a:ext>
            </a:extLst>
          </p:cNvPr>
          <p:cNvCxnSpPr>
            <a:endCxn id="36" idx="1"/>
          </p:cNvCxnSpPr>
          <p:nvPr/>
        </p:nvCxnSpPr>
        <p:spPr>
          <a:xfrm rot="10800000" flipV="1">
            <a:off x="1651659" y="3321841"/>
            <a:ext cx="7854719" cy="311921"/>
          </a:xfrm>
          <a:prstGeom prst="bentConnector5">
            <a:avLst>
              <a:gd name="adj1" fmla="val -91"/>
              <a:gd name="adj2" fmla="val -109617"/>
              <a:gd name="adj3" fmla="val 107114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肘形 131">
            <a:extLst>
              <a:ext uri="{FF2B5EF4-FFF2-40B4-BE49-F238E27FC236}">
                <a16:creationId xmlns:a16="http://schemas.microsoft.com/office/drawing/2014/main" id="{18A09D66-2A54-0D3C-55BD-2AB9F0A43802}"/>
              </a:ext>
            </a:extLst>
          </p:cNvPr>
          <p:cNvCxnSpPr>
            <a:endCxn id="36" idx="1"/>
          </p:cNvCxnSpPr>
          <p:nvPr/>
        </p:nvCxnSpPr>
        <p:spPr>
          <a:xfrm rot="16200000" flipV="1">
            <a:off x="1231184" y="4054238"/>
            <a:ext cx="1261325" cy="420375"/>
          </a:xfrm>
          <a:prstGeom prst="bentConnector4">
            <a:avLst>
              <a:gd name="adj1" fmla="val -604"/>
              <a:gd name="adj2" fmla="val 232929"/>
            </a:avLst>
          </a:prstGeom>
          <a:ln w="38100">
            <a:solidFill>
              <a:srgbClr val="1AB7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65">
            <a:extLst>
              <a:ext uri="{FF2B5EF4-FFF2-40B4-BE49-F238E27FC236}">
                <a16:creationId xmlns:a16="http://schemas.microsoft.com/office/drawing/2014/main" id="{A8384F01-1F2B-CCFF-F51C-4FEA4A7562EB}"/>
              </a:ext>
            </a:extLst>
          </p:cNvPr>
          <p:cNvSpPr/>
          <p:nvPr/>
        </p:nvSpPr>
        <p:spPr>
          <a:xfrm>
            <a:off x="16683569" y="3465573"/>
            <a:ext cx="650047" cy="987640"/>
          </a:xfrm>
          <a:custGeom>
            <a:avLst/>
            <a:gdLst/>
            <a:ahLst/>
            <a:cxnLst/>
            <a:rect l="l" t="t" r="r" b="b"/>
            <a:pathLst>
              <a:path w="650047" h="987640">
                <a:moveTo>
                  <a:pt x="0" y="0"/>
                </a:moveTo>
                <a:lnTo>
                  <a:pt x="650046" y="0"/>
                </a:lnTo>
                <a:lnTo>
                  <a:pt x="650046" y="987640"/>
                </a:lnTo>
                <a:lnTo>
                  <a:pt x="0" y="9876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461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6991" y="407314"/>
            <a:ext cx="15903875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322"/>
              </a:lnSpc>
              <a:spcBef>
                <a:spcPct val="0"/>
              </a:spcBef>
            </a:pPr>
            <a:r>
              <a:rPr lang="en-US" sz="12400" b="1" u="none" strike="noStrike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系統介紹-Client side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59768" y="9029700"/>
            <a:ext cx="7418319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10. Server端傳回結果並顯示測試結果。</a:t>
            </a:r>
          </a:p>
        </p:txBody>
      </p:sp>
      <p:sp>
        <p:nvSpPr>
          <p:cNvPr id="6" name="Freeform 6"/>
          <p:cNvSpPr/>
          <p:nvPr/>
        </p:nvSpPr>
        <p:spPr>
          <a:xfrm>
            <a:off x="4876800" y="2812237"/>
            <a:ext cx="8976640" cy="5646375"/>
          </a:xfrm>
          <a:custGeom>
            <a:avLst/>
            <a:gdLst/>
            <a:ahLst/>
            <a:cxnLst/>
            <a:rect l="l" t="t" r="r" b="b"/>
            <a:pathLst>
              <a:path w="10932908" h="6876882">
                <a:moveTo>
                  <a:pt x="0" y="0"/>
                </a:moveTo>
                <a:lnTo>
                  <a:pt x="10932908" y="0"/>
                </a:lnTo>
                <a:lnTo>
                  <a:pt x="10932908" y="6876882"/>
                </a:lnTo>
                <a:lnTo>
                  <a:pt x="0" y="687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7" name="圖片 6" descr="一張含有 文字, 字型, 螢幕擷取畫面, 標誌 的圖片&#10;&#10;自動產生的描述">
            <a:extLst>
              <a:ext uri="{FF2B5EF4-FFF2-40B4-BE49-F238E27FC236}">
                <a16:creationId xmlns:a16="http://schemas.microsoft.com/office/drawing/2014/main" id="{DDFBBA0D-970F-8E20-6DDA-FC9240F1B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6" t="-85" r="10769" b="7143"/>
          <a:stretch/>
        </p:blipFill>
        <p:spPr>
          <a:xfrm>
            <a:off x="5054364" y="3007205"/>
            <a:ext cx="8617513" cy="4504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48464"/>
            <a:ext cx="8298625" cy="168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DEMO影片</a:t>
            </a:r>
          </a:p>
        </p:txBody>
      </p:sp>
      <p:pic>
        <p:nvPicPr>
          <p:cNvPr id="3" name="DEMO影片(有聲版2)">
            <a:hlinkClick r:id="" action="ppaction://media"/>
            <a:extLst>
              <a:ext uri="{FF2B5EF4-FFF2-40B4-BE49-F238E27FC236}">
                <a16:creationId xmlns:a16="http://schemas.microsoft.com/office/drawing/2014/main" id="{D157A2CA-03AE-A10C-DFA1-7FE71BA4C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255270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60234" y="262273"/>
            <a:ext cx="15526765" cy="9762453"/>
          </a:xfrm>
          <a:custGeom>
            <a:avLst/>
            <a:gdLst/>
            <a:ahLst/>
            <a:cxnLst/>
            <a:rect l="l" t="t" r="r" b="b"/>
            <a:pathLst>
              <a:path w="15526765" h="9762453">
                <a:moveTo>
                  <a:pt x="0" y="0"/>
                </a:moveTo>
                <a:lnTo>
                  <a:pt x="15526765" y="0"/>
                </a:lnTo>
                <a:lnTo>
                  <a:pt x="15526765" y="9762454"/>
                </a:lnTo>
                <a:lnTo>
                  <a:pt x="0" y="976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466531" y="6763798"/>
            <a:ext cx="6831141" cy="7225246"/>
          </a:xfrm>
          <a:custGeom>
            <a:avLst/>
            <a:gdLst/>
            <a:ahLst/>
            <a:cxnLst/>
            <a:rect l="l" t="t" r="r" b="b"/>
            <a:pathLst>
              <a:path w="6831141" h="7225246">
                <a:moveTo>
                  <a:pt x="0" y="0"/>
                </a:moveTo>
                <a:lnTo>
                  <a:pt x="6831141" y="0"/>
                </a:lnTo>
                <a:lnTo>
                  <a:pt x="6831141" y="7225245"/>
                </a:lnTo>
                <a:lnTo>
                  <a:pt x="0" y="722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51079" y="205042"/>
            <a:ext cx="3485051" cy="1939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6432"/>
              </a:lnSpc>
              <a:spcBef>
                <a:spcPct val="0"/>
              </a:spcBef>
            </a:pPr>
            <a:r>
              <a:rPr lang="en-US" sz="118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sz="11737" b="1" u="none" strike="noStrike">
              <a:solidFill>
                <a:srgbClr val="22B1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948499" y="2760395"/>
            <a:ext cx="422197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zh-TW" altLang="en-US" sz="3200">
                <a:solidFill>
                  <a:srgbClr val="404242"/>
                </a:solidFill>
                <a:latin typeface="DFKai-SB"/>
                <a:ea typeface="DFKai-SB"/>
              </a:rPr>
              <a:t>開發自動發音評估系統</a:t>
            </a:r>
            <a:endParaRPr lang="en-US" altLang="zh-TW" sz="3200">
              <a:solidFill>
                <a:srgbClr val="000000"/>
              </a:solidFill>
              <a:latin typeface="DFKai-SB"/>
              <a:ea typeface="DFKai-SB"/>
            </a:endParaRPr>
          </a:p>
          <a:p>
            <a:pPr algn="ctr">
              <a:lnSpc>
                <a:spcPts val="3667"/>
              </a:lnSpc>
            </a:pPr>
            <a:r>
              <a:rPr lang="zh-TW" altLang="en-US" sz="3200">
                <a:solidFill>
                  <a:srgbClr val="404242"/>
                </a:solidFill>
                <a:latin typeface="DFKai-SB"/>
                <a:ea typeface="DFKai-SB"/>
              </a:rPr>
              <a:t>專為日語學習者而設</a:t>
            </a:r>
            <a:endParaRPr lang="zh-TW"/>
          </a:p>
        </p:txBody>
      </p:sp>
      <p:sp>
        <p:nvSpPr>
          <p:cNvPr id="7" name="TextBox 7"/>
          <p:cNvSpPr txBox="1"/>
          <p:nvPr/>
        </p:nvSpPr>
        <p:spPr>
          <a:xfrm>
            <a:off x="7244008" y="6634687"/>
            <a:ext cx="6450044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</a:pPr>
            <a:r>
              <a:rPr lang="zh-TW" altLang="en-US" sz="3200">
                <a:solidFill>
                  <a:srgbClr val="404242"/>
                </a:solidFill>
                <a:latin typeface="Segoe UI"/>
                <a:ea typeface="DFKai-SB"/>
              </a:rPr>
              <a:t>提供教師教學輔助工具</a:t>
            </a:r>
            <a:endParaRPr lang="en-US" altLang="zh-TW" sz="3200">
              <a:solidFill>
                <a:srgbClr val="000000"/>
              </a:solidFill>
              <a:latin typeface="Segoe UI"/>
              <a:ea typeface="DFKai-SB"/>
            </a:endParaRPr>
          </a:p>
          <a:p>
            <a:pPr algn="ctr">
              <a:lnSpc>
                <a:spcPts val="3668"/>
              </a:lnSpc>
            </a:pPr>
            <a:r>
              <a:rPr lang="zh-TW" altLang="en-US" sz="3200">
                <a:solidFill>
                  <a:srgbClr val="404242"/>
                </a:solidFill>
                <a:latin typeface="Segoe UI"/>
                <a:ea typeface="DFKai-SB"/>
              </a:rPr>
              <a:t>增進教學效率</a:t>
            </a:r>
            <a:endParaRPr lang="en-US" sz="3200">
              <a:solidFill>
                <a:srgbClr val="000000"/>
              </a:solidFill>
              <a:latin typeface="Segoe UI"/>
              <a:ea typeface="DFKai-SB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72800" y="4721514"/>
            <a:ext cx="5442504" cy="1026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6"/>
              </a:lnSpc>
            </a:pPr>
            <a:r>
              <a:rPr lang="zh-TW" sz="3200">
                <a:solidFill>
                  <a:srgbClr val="404242"/>
                </a:solidFill>
                <a:latin typeface="DFKai-SB"/>
                <a:ea typeface="DFKai-SB"/>
              </a:rPr>
              <a:t>提供學生隨時可用的練習工具</a:t>
            </a:r>
            <a:endParaRPr lang="en-US" sz="3200">
              <a:solidFill>
                <a:srgbClr val="000000"/>
              </a:solidFill>
              <a:latin typeface="Segoe UI"/>
              <a:ea typeface="DFKai-SB"/>
            </a:endParaRPr>
          </a:p>
          <a:p>
            <a:pPr algn="ctr">
              <a:lnSpc>
                <a:spcPts val="4146"/>
              </a:lnSpc>
            </a:pPr>
            <a:r>
              <a:rPr lang="zh-TW" sz="3200">
                <a:solidFill>
                  <a:srgbClr val="404242"/>
                </a:solidFill>
                <a:latin typeface="DFKai-SB"/>
                <a:ea typeface="DFKai-SB"/>
              </a:rPr>
              <a:t>提升日語發音能力</a:t>
            </a:r>
            <a:r>
              <a:rPr lang="zh-TW" altLang="en-US" sz="3200">
                <a:solidFill>
                  <a:srgbClr val="404242"/>
                </a:solidFill>
                <a:latin typeface="Segoe UI"/>
                <a:ea typeface="DFKai-SB"/>
              </a:rPr>
              <a:t>。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67275" y="8154514"/>
            <a:ext cx="5568553" cy="1018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帶來日語教育領域</a:t>
            </a:r>
          </a:p>
          <a:p>
            <a:pPr algn="ctr">
              <a:lnSpc>
                <a:spcPts val="4113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創新教學方法和技術解決方案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17544" y="357169"/>
            <a:ext cx="530955" cy="120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7"/>
              </a:lnSpc>
            </a:pPr>
            <a:r>
              <a:rPr lang="en-US" sz="7098">
                <a:solidFill>
                  <a:srgbClr val="FDFDFD"/>
                </a:solidFill>
                <a:latin typeface="Noto Sans T Chinese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28664" y="1624253"/>
            <a:ext cx="530955" cy="120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7"/>
              </a:lnSpc>
            </a:pPr>
            <a:r>
              <a:rPr lang="en-US" sz="7098">
                <a:solidFill>
                  <a:srgbClr val="FDFDFD"/>
                </a:solidFill>
                <a:latin typeface="Noto Sans T Chinese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20597" y="3406565"/>
            <a:ext cx="530955" cy="120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7"/>
              </a:lnSpc>
            </a:pPr>
            <a:r>
              <a:rPr lang="en-US" sz="7098">
                <a:solidFill>
                  <a:srgbClr val="FDFDFD"/>
                </a:solidFill>
                <a:latin typeface="Noto Sans T Chinese 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85076" y="6742410"/>
            <a:ext cx="530955" cy="120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7"/>
              </a:lnSpc>
            </a:pPr>
            <a:r>
              <a:rPr lang="en-US" sz="7098">
                <a:solidFill>
                  <a:srgbClr val="FDFDFD"/>
                </a:solidFill>
                <a:latin typeface="Noto Sans T Chinese Bold"/>
              </a:rPr>
              <a:t>4</a:t>
            </a:r>
          </a:p>
        </p:txBody>
      </p:sp>
      <p:sp>
        <p:nvSpPr>
          <p:cNvPr id="3" name="Freeform 3"/>
          <p:cNvSpPr/>
          <p:nvPr/>
        </p:nvSpPr>
        <p:spPr>
          <a:xfrm>
            <a:off x="4423501" y="695219"/>
            <a:ext cx="1446956" cy="1446956"/>
          </a:xfrm>
          <a:custGeom>
            <a:avLst/>
            <a:gdLst/>
            <a:ahLst/>
            <a:cxnLst/>
            <a:rect l="l" t="t" r="r" b="b"/>
            <a:pathLst>
              <a:path w="1446956" h="1446956">
                <a:moveTo>
                  <a:pt x="0" y="0"/>
                </a:moveTo>
                <a:lnTo>
                  <a:pt x="1446956" y="0"/>
                </a:lnTo>
                <a:lnTo>
                  <a:pt x="1446956" y="1446956"/>
                </a:lnTo>
                <a:lnTo>
                  <a:pt x="0" y="1446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6AD93190-B576-EC87-A25F-81D9B3428197}"/>
              </a:ext>
            </a:extLst>
          </p:cNvPr>
          <p:cNvGrpSpPr/>
          <p:nvPr/>
        </p:nvGrpSpPr>
        <p:grpSpPr>
          <a:xfrm>
            <a:off x="1813" y="-165103"/>
            <a:ext cx="19821449" cy="7508935"/>
            <a:chOff x="-168424" y="-4738915"/>
            <a:chExt cx="26428598" cy="10011911"/>
          </a:xfrm>
        </p:grpSpPr>
        <p:grpSp>
          <p:nvGrpSpPr>
            <p:cNvPr id="15" name="Group 11">
              <a:extLst>
                <a:ext uri="{FF2B5EF4-FFF2-40B4-BE49-F238E27FC236}">
                  <a16:creationId xmlns:a16="http://schemas.microsoft.com/office/drawing/2014/main" id="{C77DE1F5-C488-C50C-0761-FEDDCD9A8567}"/>
                </a:ext>
              </a:extLst>
            </p:cNvPr>
            <p:cNvGrpSpPr/>
            <p:nvPr/>
          </p:nvGrpSpPr>
          <p:grpSpPr>
            <a:xfrm>
              <a:off x="-168424" y="-4738915"/>
              <a:ext cx="26281254" cy="9253273"/>
              <a:chOff x="-33269" y="-936082"/>
              <a:chExt cx="5191359" cy="1827807"/>
            </a:xfrm>
          </p:grpSpPr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5E696363-734F-F7E4-7F7E-436A49437AAE}"/>
                  </a:ext>
                </a:extLst>
              </p:cNvPr>
              <p:cNvSpPr/>
              <p:nvPr/>
            </p:nvSpPr>
            <p:spPr>
              <a:xfrm>
                <a:off x="-33269" y="-936082"/>
                <a:ext cx="4833161" cy="96128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8B798EB5-34CB-4D6B-AB6D-BE29DF5642A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6D54DEF-5EF9-9AA3-73CA-0C4B6863B9AE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216 L 0.41328 -0.03951 " pathEditMode="relative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68 -0.03488 L 0.26415 0.08055 " pathEditMode="relative" ptsTypes="AA">
                                      <p:cBhvr>
                                        <p:cTn id="1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15 0.08055 L 0.10634 0.25046 " pathEditMode="relative" ptsTypes="AA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39 0.25355 L -0.06215 0.58271 " pathEditMode="relative" ptsTypes="AA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-1357301" y="-741459"/>
            <a:ext cx="15970322" cy="12575661"/>
          </a:xfrm>
          <a:custGeom>
            <a:avLst/>
            <a:gdLst/>
            <a:ahLst/>
            <a:cxnLst/>
            <a:rect l="l" t="t" r="r" b="b"/>
            <a:pathLst>
              <a:path w="15970322" h="12575661">
                <a:moveTo>
                  <a:pt x="0" y="0"/>
                </a:moveTo>
                <a:lnTo>
                  <a:pt x="15970322" y="0"/>
                </a:lnTo>
                <a:lnTo>
                  <a:pt x="15970322" y="12575661"/>
                </a:lnTo>
                <a:lnTo>
                  <a:pt x="0" y="12575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524" b="-7196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466531" y="6763798"/>
            <a:ext cx="6831141" cy="7225246"/>
          </a:xfrm>
          <a:custGeom>
            <a:avLst/>
            <a:gdLst/>
            <a:ahLst/>
            <a:cxnLst/>
            <a:rect l="l" t="t" r="r" b="b"/>
            <a:pathLst>
              <a:path w="6831141" h="7225246">
                <a:moveTo>
                  <a:pt x="0" y="0"/>
                </a:moveTo>
                <a:lnTo>
                  <a:pt x="6831141" y="0"/>
                </a:lnTo>
                <a:lnTo>
                  <a:pt x="6831141" y="7225245"/>
                </a:lnTo>
                <a:lnTo>
                  <a:pt x="0" y="722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-915089" y="163087"/>
            <a:ext cx="8261333" cy="196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32"/>
              </a:lnSpc>
              <a:spcBef>
                <a:spcPct val="0"/>
              </a:spcBef>
            </a:pPr>
            <a:r>
              <a:rPr lang="en-US" sz="11800" b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達成</a:t>
            </a:r>
            <a:r>
              <a:rPr lang="en-US" sz="118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06400" y="2574224"/>
            <a:ext cx="457344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開發自動發音評估系統</a:t>
            </a:r>
          </a:p>
          <a:p>
            <a:pPr algn="ctr">
              <a:lnSpc>
                <a:spcPts val="3667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專為日語學習者而設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59565" y="6763798"/>
            <a:ext cx="6145244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8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提供教師教學輔助工具</a:t>
            </a:r>
          </a:p>
          <a:p>
            <a:pPr algn="ctr">
              <a:lnSpc>
                <a:spcPts val="3668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增進教學效率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4769714"/>
            <a:ext cx="5335824" cy="101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46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提供學生隨時可用的練習工具</a:t>
            </a:r>
          </a:p>
          <a:p>
            <a:pPr algn="ctr">
              <a:lnSpc>
                <a:spcPts val="4146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提升日語發音能力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8394" y="8473004"/>
            <a:ext cx="5568553" cy="1026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帶來日語教育領域</a:t>
            </a:r>
          </a:p>
          <a:p>
            <a:pPr algn="ctr">
              <a:lnSpc>
                <a:spcPts val="4113"/>
              </a:lnSpc>
            </a:pPr>
            <a:r>
              <a:rPr lang="en-US" sz="3200">
                <a:solidFill>
                  <a:srgbClr val="40424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創新教學方法和技術解決方案</a:t>
            </a:r>
          </a:p>
        </p:txBody>
      </p:sp>
      <p:sp>
        <p:nvSpPr>
          <p:cNvPr id="2" name="Freeform 2"/>
          <p:cNvSpPr/>
          <p:nvPr/>
        </p:nvSpPr>
        <p:spPr>
          <a:xfrm>
            <a:off x="6549527" y="560505"/>
            <a:ext cx="1446956" cy="1446956"/>
          </a:xfrm>
          <a:custGeom>
            <a:avLst/>
            <a:gdLst/>
            <a:ahLst/>
            <a:cxnLst/>
            <a:rect l="l" t="t" r="r" b="b"/>
            <a:pathLst>
              <a:path w="1446956" h="1446956">
                <a:moveTo>
                  <a:pt x="0" y="0"/>
                </a:moveTo>
                <a:lnTo>
                  <a:pt x="1446956" y="0"/>
                </a:lnTo>
                <a:lnTo>
                  <a:pt x="1446956" y="1446955"/>
                </a:lnTo>
                <a:lnTo>
                  <a:pt x="0" y="144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5" name="Group 10">
            <a:extLst>
              <a:ext uri="{FF2B5EF4-FFF2-40B4-BE49-F238E27FC236}">
                <a16:creationId xmlns:a16="http://schemas.microsoft.com/office/drawing/2014/main" id="{C84C36F5-E831-96CE-AFC4-33D4BB056FEE}"/>
              </a:ext>
            </a:extLst>
          </p:cNvPr>
          <p:cNvGrpSpPr/>
          <p:nvPr/>
        </p:nvGrpSpPr>
        <p:grpSpPr>
          <a:xfrm>
            <a:off x="-7258" y="-10888"/>
            <a:ext cx="19821449" cy="7508935"/>
            <a:chOff x="-168424" y="-4738915"/>
            <a:chExt cx="26428598" cy="10011911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576CFB45-7EDB-3E94-B330-9D404CA20839}"/>
                </a:ext>
              </a:extLst>
            </p:cNvPr>
            <p:cNvGrpSpPr/>
            <p:nvPr/>
          </p:nvGrpSpPr>
          <p:grpSpPr>
            <a:xfrm>
              <a:off x="-168424" y="-4738915"/>
              <a:ext cx="26281254" cy="9253273"/>
              <a:chOff x="-33269" y="-936082"/>
              <a:chExt cx="5191359" cy="1827807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E5B7F95-00DA-9B10-E548-23D279E556F6}"/>
                  </a:ext>
                </a:extLst>
              </p:cNvPr>
              <p:cNvSpPr/>
              <p:nvPr/>
            </p:nvSpPr>
            <p:spPr>
              <a:xfrm>
                <a:off x="-33269" y="-936082"/>
                <a:ext cx="4833161" cy="96128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B7C96E-9713-40EB-9AE1-37B8666C2D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C0233C24-5662-6582-8638-7534ED65C892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3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B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0144" y="0"/>
            <a:ext cx="9708356" cy="10287000"/>
          </a:xfrm>
          <a:custGeom>
            <a:avLst/>
            <a:gdLst/>
            <a:ahLst/>
            <a:cxnLst/>
            <a:rect l="l" t="t" r="r" b="b"/>
            <a:pathLst>
              <a:path w="9708356" h="10287000">
                <a:moveTo>
                  <a:pt x="0" y="0"/>
                </a:moveTo>
                <a:lnTo>
                  <a:pt x="9708357" y="0"/>
                </a:lnTo>
                <a:lnTo>
                  <a:pt x="97083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21951" y="2831036"/>
            <a:ext cx="8422049" cy="5491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6191" lvl="1" indent="-293095" algn="l">
              <a:lnSpc>
                <a:spcPts val="7287"/>
              </a:lnSpc>
              <a:buAutoNum type="arabicPeriod"/>
            </a:pP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有足夠的資料能夠使得模型更準確</a:t>
            </a:r>
          </a:p>
          <a:p>
            <a:pPr marL="586191" lvl="1" indent="-293095" algn="l">
              <a:lnSpc>
                <a:spcPts val="7287"/>
              </a:lnSpc>
              <a:buAutoNum type="arabicPeriod"/>
            </a:pP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新增資料庫功能，能夠讓使用者能看到歷史紀錄</a:t>
            </a:r>
          </a:p>
          <a:p>
            <a:pPr marL="586191" lvl="1" indent="-293095" algn="l">
              <a:lnSpc>
                <a:spcPts val="7287"/>
              </a:lnSpc>
              <a:buAutoNum type="arabicPeriod"/>
            </a:pP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讓模型能夠提出需要改善的地方</a:t>
            </a:r>
          </a:p>
          <a:p>
            <a:pPr marL="293096" lvl="1" algn="l">
              <a:lnSpc>
                <a:spcPts val="7287"/>
              </a:lnSpc>
            </a:pPr>
            <a:r>
              <a:rPr lang="zh-TW" alt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(如:咬字不清晰、尾音太長、重音放錯</a:t>
            </a:r>
            <a:r>
              <a:rPr lang="zh-TW" alt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地方</a:t>
            </a:r>
            <a:r>
              <a:rPr lang="zh-TW" alt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等問題</a:t>
            </a:r>
            <a:r>
              <a:rPr lang="en-US" sz="3600">
                <a:solidFill>
                  <a:srgbClr val="FDFDFD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571505"/>
            <a:ext cx="5753100" cy="168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>
                <a:solidFill>
                  <a:srgbClr val="FDFDFD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92515" y="4929575"/>
            <a:ext cx="6303323" cy="4900100"/>
          </a:xfrm>
          <a:custGeom>
            <a:avLst/>
            <a:gdLst/>
            <a:ahLst/>
            <a:cxnLst/>
            <a:rect l="l" t="t" r="r" b="b"/>
            <a:pathLst>
              <a:path w="6303323" h="4900100">
                <a:moveTo>
                  <a:pt x="0" y="0"/>
                </a:moveTo>
                <a:lnTo>
                  <a:pt x="6303323" y="0"/>
                </a:lnTo>
                <a:lnTo>
                  <a:pt x="6303323" y="4900101"/>
                </a:lnTo>
                <a:lnTo>
                  <a:pt x="0" y="4900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77EC10DA-5E2D-3470-1EC2-A93102688ED1}"/>
              </a:ext>
            </a:extLst>
          </p:cNvPr>
          <p:cNvGrpSpPr/>
          <p:nvPr/>
        </p:nvGrpSpPr>
        <p:grpSpPr>
          <a:xfrm>
            <a:off x="6360153" y="576265"/>
            <a:ext cx="11302760" cy="8032197"/>
            <a:chOff x="6360153" y="576265"/>
            <a:chExt cx="11302760" cy="8032197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0A45E9DF-6626-F76F-7B17-12C1F09A7FE4}"/>
                </a:ext>
              </a:extLst>
            </p:cNvPr>
            <p:cNvGrpSpPr/>
            <p:nvPr/>
          </p:nvGrpSpPr>
          <p:grpSpPr>
            <a:xfrm>
              <a:off x="6360153" y="576265"/>
              <a:ext cx="11302760" cy="8032197"/>
              <a:chOff x="6360153" y="576265"/>
              <a:chExt cx="11302760" cy="8032197"/>
            </a:xfrm>
          </p:grpSpPr>
          <p:sp>
            <p:nvSpPr>
              <p:cNvPr id="2" name="Freeform 2"/>
              <p:cNvSpPr/>
              <p:nvPr/>
            </p:nvSpPr>
            <p:spPr>
              <a:xfrm>
                <a:off x="12759564" y="7379624"/>
                <a:ext cx="4626210" cy="1228837"/>
              </a:xfrm>
              <a:custGeom>
                <a:avLst/>
                <a:gdLst/>
                <a:ahLst/>
                <a:cxnLst/>
                <a:rect l="l" t="t" r="r" b="b"/>
                <a:pathLst>
                  <a:path w="4148307" h="1101894">
                    <a:moveTo>
                      <a:pt x="0" y="0"/>
                    </a:moveTo>
                    <a:lnTo>
                      <a:pt x="4148307" y="0"/>
                    </a:lnTo>
                    <a:lnTo>
                      <a:pt x="4148307" y="1101894"/>
                    </a:lnTo>
                    <a:lnTo>
                      <a:pt x="0" y="110189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" name="Freeform 4"/>
              <p:cNvSpPr/>
              <p:nvPr/>
            </p:nvSpPr>
            <p:spPr>
              <a:xfrm>
                <a:off x="7243538" y="4902509"/>
                <a:ext cx="3264047" cy="1628483"/>
              </a:xfrm>
              <a:custGeom>
                <a:avLst/>
                <a:gdLst/>
                <a:ahLst/>
                <a:cxnLst/>
                <a:rect l="l" t="t" r="r" b="b"/>
                <a:pathLst>
                  <a:path w="3264047" h="1628483">
                    <a:moveTo>
                      <a:pt x="0" y="0"/>
                    </a:moveTo>
                    <a:lnTo>
                      <a:pt x="3264047" y="0"/>
                    </a:lnTo>
                    <a:lnTo>
                      <a:pt x="3264047" y="1628483"/>
                    </a:lnTo>
                    <a:lnTo>
                      <a:pt x="0" y="162848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8690382" y="819587"/>
                <a:ext cx="3018407" cy="979605"/>
              </a:xfrm>
              <a:custGeom>
                <a:avLst/>
                <a:gdLst/>
                <a:ahLst/>
                <a:cxnLst/>
                <a:rect l="l" t="t" r="r" b="b"/>
                <a:pathLst>
                  <a:path w="3018407" h="979605">
                    <a:moveTo>
                      <a:pt x="0" y="0"/>
                    </a:moveTo>
                    <a:lnTo>
                      <a:pt x="3018406" y="0"/>
                    </a:lnTo>
                    <a:lnTo>
                      <a:pt x="3018406" y="979605"/>
                    </a:lnTo>
                    <a:lnTo>
                      <a:pt x="0" y="97960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14861048" y="576265"/>
                <a:ext cx="1455422" cy="1670499"/>
              </a:xfrm>
              <a:custGeom>
                <a:avLst/>
                <a:gdLst/>
                <a:ahLst/>
                <a:cxnLst/>
                <a:rect l="l" t="t" r="r" b="b"/>
                <a:pathLst>
                  <a:path w="1455422" h="1670499">
                    <a:moveTo>
                      <a:pt x="0" y="0"/>
                    </a:moveTo>
                    <a:lnTo>
                      <a:pt x="1455422" y="0"/>
                    </a:lnTo>
                    <a:lnTo>
                      <a:pt x="1455422" y="1670499"/>
                    </a:lnTo>
                    <a:lnTo>
                      <a:pt x="0" y="16704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6152828" y="5185167"/>
                <a:ext cx="1510085" cy="1733240"/>
              </a:xfrm>
              <a:custGeom>
                <a:avLst/>
                <a:gdLst/>
                <a:ahLst/>
                <a:cxnLst/>
                <a:rect l="l" t="t" r="r" b="b"/>
                <a:pathLst>
                  <a:path w="1510085" h="1733240">
                    <a:moveTo>
                      <a:pt x="0" y="0"/>
                    </a:moveTo>
                    <a:lnTo>
                      <a:pt x="1510085" y="0"/>
                    </a:lnTo>
                    <a:lnTo>
                      <a:pt x="1510085" y="1733239"/>
                    </a:lnTo>
                    <a:lnTo>
                      <a:pt x="0" y="17332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6088371" y="2849345"/>
                <a:ext cx="1510085" cy="1733240"/>
              </a:xfrm>
              <a:custGeom>
                <a:avLst/>
                <a:gdLst/>
                <a:ahLst/>
                <a:cxnLst/>
                <a:rect l="l" t="t" r="r" b="b"/>
                <a:pathLst>
                  <a:path w="1510085" h="1733240">
                    <a:moveTo>
                      <a:pt x="0" y="0"/>
                    </a:moveTo>
                    <a:lnTo>
                      <a:pt x="1510085" y="0"/>
                    </a:lnTo>
                    <a:lnTo>
                      <a:pt x="1510085" y="1733240"/>
                    </a:lnTo>
                    <a:lnTo>
                      <a:pt x="0" y="17332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8334747" y="7179600"/>
                <a:ext cx="1428862" cy="1428862"/>
              </a:xfrm>
              <a:custGeom>
                <a:avLst/>
                <a:gdLst/>
                <a:ahLst/>
                <a:cxnLst/>
                <a:rect l="l" t="t" r="r" b="b"/>
                <a:pathLst>
                  <a:path w="1428862" h="1428862">
                    <a:moveTo>
                      <a:pt x="0" y="0"/>
                    </a:moveTo>
                    <a:lnTo>
                      <a:pt x="1428862" y="0"/>
                    </a:lnTo>
                    <a:lnTo>
                      <a:pt x="1428862" y="1428863"/>
                    </a:lnTo>
                    <a:lnTo>
                      <a:pt x="0" y="14288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6360153" y="2714705"/>
                <a:ext cx="1490093" cy="1481965"/>
              </a:xfrm>
              <a:custGeom>
                <a:avLst/>
                <a:gdLst/>
                <a:ahLst/>
                <a:cxnLst/>
                <a:rect l="l" t="t" r="r" b="b"/>
                <a:pathLst>
                  <a:path w="1490093" h="1481965">
                    <a:moveTo>
                      <a:pt x="0" y="0"/>
                    </a:moveTo>
                    <a:lnTo>
                      <a:pt x="1490093" y="0"/>
                    </a:lnTo>
                    <a:lnTo>
                      <a:pt x="1490093" y="1481966"/>
                    </a:lnTo>
                    <a:lnTo>
                      <a:pt x="0" y="14819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0587969" y="1932638"/>
                <a:ext cx="5132663" cy="5132663"/>
              </a:xfrm>
              <a:custGeom>
                <a:avLst/>
                <a:gdLst/>
                <a:ahLst/>
                <a:cxnLst/>
                <a:rect l="l" t="t" r="r" b="b"/>
                <a:pathLst>
                  <a:path w="5132663" h="5132663">
                    <a:moveTo>
                      <a:pt x="0" y="0"/>
                    </a:moveTo>
                    <a:lnTo>
                      <a:pt x="5132662" y="0"/>
                    </a:lnTo>
                    <a:lnTo>
                      <a:pt x="5132662" y="5132662"/>
                    </a:lnTo>
                    <a:lnTo>
                      <a:pt x="0" y="513266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grpSp>
            <p:nvGrpSpPr>
              <p:cNvPr id="13" name="Group 13"/>
              <p:cNvGrpSpPr/>
              <p:nvPr/>
            </p:nvGrpSpPr>
            <p:grpSpPr>
              <a:xfrm>
                <a:off x="15375776" y="3459853"/>
                <a:ext cx="425967" cy="425967"/>
                <a:chOff x="0" y="0"/>
                <a:chExt cx="812800" cy="8128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F8D38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5" name="TextBox 15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6" name="Group 16"/>
              <p:cNvGrpSpPr/>
              <p:nvPr/>
            </p:nvGrpSpPr>
            <p:grpSpPr>
              <a:xfrm>
                <a:off x="14186231" y="2044578"/>
                <a:ext cx="425967" cy="425967"/>
                <a:chOff x="0" y="0"/>
                <a:chExt cx="812800" cy="812800"/>
              </a:xfrm>
            </p:grpSpPr>
            <p:sp>
              <p:nvSpPr>
                <p:cNvPr id="17" name="Freeform 17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387EB8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18" name="TextBox 18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19" name="Group 19"/>
              <p:cNvGrpSpPr/>
              <p:nvPr/>
            </p:nvGrpSpPr>
            <p:grpSpPr>
              <a:xfrm>
                <a:off x="14182268" y="6530992"/>
                <a:ext cx="425967" cy="425967"/>
                <a:chOff x="0" y="0"/>
                <a:chExt cx="812800" cy="812800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FF8379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22" name="Group 22"/>
              <p:cNvGrpSpPr/>
              <p:nvPr/>
            </p:nvGrpSpPr>
            <p:grpSpPr>
              <a:xfrm>
                <a:off x="11686121" y="2044578"/>
                <a:ext cx="425967" cy="425967"/>
                <a:chOff x="0" y="0"/>
                <a:chExt cx="812800" cy="812800"/>
              </a:xfrm>
            </p:grpSpPr>
            <p:sp>
              <p:nvSpPr>
                <p:cNvPr id="23" name="Freeform 2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5FAFA3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25" name="Group 25"/>
              <p:cNvGrpSpPr/>
              <p:nvPr/>
            </p:nvGrpSpPr>
            <p:grpSpPr>
              <a:xfrm>
                <a:off x="10643884" y="5398150"/>
                <a:ext cx="425967" cy="425967"/>
                <a:chOff x="0" y="0"/>
                <a:chExt cx="812800" cy="812800"/>
              </a:xfrm>
            </p:grpSpPr>
            <p:sp>
              <p:nvSpPr>
                <p:cNvPr id="26" name="Freeform 26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EE4D2E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27" name="TextBox 27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0507034" y="3459853"/>
                <a:ext cx="425967" cy="425967"/>
                <a:chOff x="0" y="0"/>
                <a:chExt cx="812800" cy="812800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  <a:ln w="85725" cap="sq">
                  <a:solidFill>
                    <a:srgbClr val="FFE052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31" name="Group 31"/>
              <p:cNvGrpSpPr/>
              <p:nvPr/>
            </p:nvGrpSpPr>
            <p:grpSpPr>
              <a:xfrm>
                <a:off x="11686121" y="6505888"/>
                <a:ext cx="425967" cy="425967"/>
                <a:chOff x="0" y="0"/>
                <a:chExt cx="812800" cy="812800"/>
              </a:xfrm>
            </p:grpSpPr>
            <p:sp>
              <p:nvSpPr>
                <p:cNvPr id="32" name="Freeform 32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474747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3" name="TextBox 33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grpSp>
            <p:nvGrpSpPr>
              <p:cNvPr id="34" name="Group 34"/>
              <p:cNvGrpSpPr/>
              <p:nvPr/>
            </p:nvGrpSpPr>
            <p:grpSpPr>
              <a:xfrm>
                <a:off x="15375776" y="5185167"/>
                <a:ext cx="425967" cy="425967"/>
                <a:chOff x="0" y="0"/>
                <a:chExt cx="812800" cy="812800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5725" cap="sq">
                  <a:solidFill>
                    <a:srgbClr val="FF6D01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zh-TW" altLang="en-US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48237" tIns="48237" rIns="48237" bIns="48237" rtlCol="0" anchor="ctr"/>
                <a:lstStyle/>
                <a:p>
                  <a:pPr marL="0" lvl="0" indent="0" algn="ctr">
                    <a:lnSpc>
                      <a:spcPts val="2756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37" name="Freeform 37"/>
              <p:cNvSpPr/>
              <p:nvPr/>
            </p:nvSpPr>
            <p:spPr>
              <a:xfrm>
                <a:off x="11793773" y="3153651"/>
                <a:ext cx="2766837" cy="2766837"/>
              </a:xfrm>
              <a:custGeom>
                <a:avLst/>
                <a:gdLst/>
                <a:ahLst/>
                <a:cxnLst/>
                <a:rect l="l" t="t" r="r" b="b"/>
                <a:pathLst>
                  <a:path w="2766837" h="2766837">
                    <a:moveTo>
                      <a:pt x="0" y="0"/>
                    </a:moveTo>
                    <a:lnTo>
                      <a:pt x="2766838" y="0"/>
                    </a:lnTo>
                    <a:lnTo>
                      <a:pt x="2766838" y="2766837"/>
                    </a:lnTo>
                    <a:lnTo>
                      <a:pt x="0" y="27668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9919428" y="7549004"/>
                <a:ext cx="2199143" cy="66148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5386"/>
                  </a:lnSpc>
                  <a:spcBef>
                    <a:spcPct val="0"/>
                  </a:spcBef>
                </a:pPr>
                <a:r>
                  <a:rPr lang="en-US" sz="4208">
                    <a:solidFill>
                      <a:srgbClr val="231F20"/>
                    </a:solidFill>
                    <a:latin typeface="Montserrat Classic Bold"/>
                  </a:rPr>
                  <a:t>GitHub</a:t>
                </a: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130622" y="3141882"/>
                <a:ext cx="2089608" cy="63594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5087"/>
                  </a:lnSpc>
                  <a:spcBef>
                    <a:spcPct val="0"/>
                  </a:spcBef>
                </a:pPr>
                <a:r>
                  <a:rPr lang="en-US" sz="3974">
                    <a:solidFill>
                      <a:srgbClr val="231F20"/>
                    </a:solidFill>
                    <a:latin typeface="Montserrat Classic Bold"/>
                  </a:rPr>
                  <a:t>Python</a:t>
                </a:r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8535712" y="7437211"/>
              <a:ext cx="904504" cy="913640"/>
            </a:xfrm>
            <a:custGeom>
              <a:avLst/>
              <a:gdLst/>
              <a:ahLst/>
              <a:cxnLst/>
              <a:rect l="l" t="t" r="r" b="b"/>
              <a:pathLst>
                <a:path w="904504" h="913640">
                  <a:moveTo>
                    <a:pt x="0" y="0"/>
                  </a:moveTo>
                  <a:lnTo>
                    <a:pt x="904503" y="0"/>
                  </a:lnTo>
                  <a:lnTo>
                    <a:pt x="904503" y="913641"/>
                  </a:lnTo>
                  <a:lnTo>
                    <a:pt x="0" y="913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370813" y="777000"/>
            <a:ext cx="5995769" cy="1727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15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  <a:endParaRPr lang="en-US" sz="9600" b="1" u="none" strike="noStrike">
              <a:solidFill>
                <a:srgbClr val="22B1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0" y="-5801833"/>
            <a:ext cx="3770433" cy="6601879"/>
            <a:chOff x="0" y="0"/>
            <a:chExt cx="5027244" cy="8802506"/>
          </a:xfrm>
        </p:grpSpPr>
        <p:grpSp>
          <p:nvGrpSpPr>
            <p:cNvPr id="42" name="Group 42"/>
            <p:cNvGrpSpPr/>
            <p:nvPr/>
          </p:nvGrpSpPr>
          <p:grpSpPr>
            <a:xfrm rot="-5400000">
              <a:off x="-2343853" y="2343853"/>
              <a:ext cx="8802506" cy="4114800"/>
              <a:chOff x="0" y="0"/>
              <a:chExt cx="1738767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73876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38767" h="812800">
                    <a:moveTo>
                      <a:pt x="0" y="0"/>
                    </a:moveTo>
                    <a:lnTo>
                      <a:pt x="1738767" y="0"/>
                    </a:lnTo>
                    <a:lnTo>
                      <a:pt x="17387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2B1BE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38100"/>
                <a:ext cx="1738767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 rot="-5400000">
              <a:off x="-1431408" y="2343853"/>
              <a:ext cx="8802506" cy="4114800"/>
              <a:chOff x="0" y="0"/>
              <a:chExt cx="1738767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73876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38767" h="812800">
                    <a:moveTo>
                      <a:pt x="0" y="0"/>
                    </a:moveTo>
                    <a:lnTo>
                      <a:pt x="1738767" y="0"/>
                    </a:lnTo>
                    <a:lnTo>
                      <a:pt x="17387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1738767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12074837" y="9258300"/>
            <a:ext cx="6639131" cy="3604719"/>
            <a:chOff x="0" y="0"/>
            <a:chExt cx="8852175" cy="4806293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8802506" cy="4114800"/>
              <a:chOff x="0" y="0"/>
              <a:chExt cx="1738767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73876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38767" h="812800">
                    <a:moveTo>
                      <a:pt x="0" y="0"/>
                    </a:moveTo>
                    <a:lnTo>
                      <a:pt x="1738767" y="0"/>
                    </a:lnTo>
                    <a:lnTo>
                      <a:pt x="17387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1738767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9669" y="691493"/>
              <a:ext cx="8802506" cy="4114800"/>
              <a:chOff x="0" y="0"/>
              <a:chExt cx="1738767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73876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38767" h="812800">
                    <a:moveTo>
                      <a:pt x="0" y="0"/>
                    </a:moveTo>
                    <a:lnTo>
                      <a:pt x="1738767" y="0"/>
                    </a:lnTo>
                    <a:lnTo>
                      <a:pt x="1738767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38100"/>
                <a:ext cx="1738767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69290" y="301482"/>
            <a:ext cx="7941309" cy="168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4277"/>
              </a:lnSpc>
              <a:spcBef>
                <a:spcPct val="0"/>
              </a:spcBef>
            </a:pPr>
            <a:r>
              <a:rPr lang="zh-TW" altLang="en-US" sz="10200" b="1">
                <a:solidFill>
                  <a:srgbClr val="22B1BE"/>
                </a:solidFill>
                <a:latin typeface="標楷體"/>
                <a:ea typeface="標楷體"/>
              </a:rPr>
              <a:t>資料集</a:t>
            </a:r>
            <a:endParaRPr lang="en-US" sz="10200" b="1" u="none" strike="noStrike">
              <a:solidFill>
                <a:srgbClr val="22B1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FE0AA893-5FFD-5874-0A50-4D66B8815926}"/>
              </a:ext>
            </a:extLst>
          </p:cNvPr>
          <p:cNvSpPr txBox="1"/>
          <p:nvPr/>
        </p:nvSpPr>
        <p:spPr>
          <a:xfrm>
            <a:off x="1911156" y="4528081"/>
            <a:ext cx="1217136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spcBef>
                <a:spcPct val="0"/>
              </a:spcBef>
              <a:buAutoNum type="arabicPeriod"/>
            </a:pPr>
            <a:r>
              <a:rPr lang="en-US" sz="6000">
                <a:latin typeface="Times New Roman"/>
                <a:ea typeface="標楷體"/>
                <a:cs typeface="Times New Roman"/>
              </a:rPr>
              <a:t>Common Voice Dataset</a:t>
            </a:r>
            <a:endParaRPr lang="zh-TW" altLang="en-US">
              <a:latin typeface="Times New Roman"/>
              <a:ea typeface="標楷體"/>
              <a:cs typeface="Times New Roman"/>
            </a:endParaRPr>
          </a:p>
          <a:p>
            <a:pPr marL="1143000" indent="-1143000">
              <a:spcBef>
                <a:spcPct val="0"/>
              </a:spcBef>
              <a:buAutoNum type="arabicPeriod"/>
            </a:pPr>
            <a:endParaRPr lang="en-US" sz="6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0" indent="-1143000">
              <a:spcBef>
                <a:spcPct val="0"/>
              </a:spcBef>
              <a:buAutoNum type="arabicPeriod"/>
            </a:pPr>
            <a:r>
              <a:rPr lang="zh-CN" altLang="en-US" sz="6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學校日文系資料集</a:t>
            </a:r>
            <a:endParaRPr lang="en-US" sz="6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446C3E-218F-8B14-02DD-279ACA4E7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A61168-95A0-22C5-0A2E-262258F4D337}"/>
              </a:ext>
            </a:extLst>
          </p:cNvPr>
          <p:cNvSpPr/>
          <p:nvPr/>
        </p:nvSpPr>
        <p:spPr>
          <a:xfrm>
            <a:off x="11963400" y="4533900"/>
            <a:ext cx="4225725" cy="4114800"/>
          </a:xfrm>
          <a:custGeom>
            <a:avLst/>
            <a:gdLst/>
            <a:ahLst/>
            <a:cxnLst/>
            <a:rect l="l" t="t" r="r" b="b"/>
            <a:pathLst>
              <a:path w="4225725" h="4114800">
                <a:moveTo>
                  <a:pt x="0" y="0"/>
                </a:moveTo>
                <a:lnTo>
                  <a:pt x="4225726" y="0"/>
                </a:lnTo>
                <a:lnTo>
                  <a:pt x="42257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B214B329-B6A3-5FA5-C223-AAEFF6BD2AC0}"/>
              </a:ext>
            </a:extLst>
          </p:cNvPr>
          <p:cNvSpPr txBox="1"/>
          <p:nvPr/>
        </p:nvSpPr>
        <p:spPr>
          <a:xfrm>
            <a:off x="1139630" y="2713567"/>
            <a:ext cx="1217136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6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模型訓練主要使用以下兩個資料集</a:t>
            </a:r>
            <a:endParaRPr lang="en-US" sz="6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19" name="Group 10">
            <a:extLst>
              <a:ext uri="{FF2B5EF4-FFF2-40B4-BE49-F238E27FC236}">
                <a16:creationId xmlns:a16="http://schemas.microsoft.com/office/drawing/2014/main" id="{6D617187-764F-72FF-2270-0FFC27CB5740}"/>
              </a:ext>
            </a:extLst>
          </p:cNvPr>
          <p:cNvGrpSpPr/>
          <p:nvPr/>
        </p:nvGrpSpPr>
        <p:grpSpPr>
          <a:xfrm>
            <a:off x="-1079182" y="9591038"/>
            <a:ext cx="19399127" cy="4088922"/>
            <a:chOff x="0" y="-192881"/>
            <a:chExt cx="26285356" cy="5465875"/>
          </a:xfrm>
        </p:grpSpPr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A71E40C4-F4D3-07D6-C350-D10CCA286B91}"/>
                </a:ext>
              </a:extLst>
            </p:cNvPr>
            <p:cNvGrpSpPr/>
            <p:nvPr/>
          </p:nvGrpSpPr>
          <p:grpSpPr>
            <a:xfrm>
              <a:off x="0" y="-192881"/>
              <a:ext cx="26276435" cy="4707240"/>
              <a:chOff x="0" y="-38100"/>
              <a:chExt cx="5190407" cy="929825"/>
            </a:xfrm>
          </p:grpSpPr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D61BD524-C4B7-3BDE-6C72-7C5E5A1CC7A4}"/>
                  </a:ext>
                </a:extLst>
              </p:cNvPr>
              <p:cNvSpPr/>
              <p:nvPr/>
            </p:nvSpPr>
            <p:spPr>
              <a:xfrm>
                <a:off x="285579" y="-37741"/>
                <a:ext cx="4904828" cy="353292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3">
                <a:extLst>
                  <a:ext uri="{FF2B5EF4-FFF2-40B4-BE49-F238E27FC236}">
                    <a16:creationId xmlns:a16="http://schemas.microsoft.com/office/drawing/2014/main" id="{0C64AE1B-AE41-1A4F-1D52-266A5509BF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9EC7C9F4-74A2-6DB3-4C11-80BA425F2722}"/>
                </a:ext>
              </a:extLst>
            </p:cNvPr>
            <p:cNvGrpSpPr/>
            <p:nvPr/>
          </p:nvGrpSpPr>
          <p:grpSpPr>
            <a:xfrm>
              <a:off x="147344" y="534937"/>
              <a:ext cx="26138012" cy="4738057"/>
              <a:chOff x="0" y="-44188"/>
              <a:chExt cx="5163064" cy="935913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704DDA5F-D1D1-E02A-219A-40494480A0EE}"/>
                  </a:ext>
                </a:extLst>
              </p:cNvPr>
              <p:cNvSpPr/>
              <p:nvPr/>
            </p:nvSpPr>
            <p:spPr>
              <a:xfrm>
                <a:off x="261822" y="-44188"/>
                <a:ext cx="4901242" cy="186681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5B847758-899F-A007-2F2A-BBC404DB12F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D2B4B57-C94B-E85E-C694-9FC613EA04C9}"/>
              </a:ext>
            </a:extLst>
          </p:cNvPr>
          <p:cNvGrpSpPr/>
          <p:nvPr/>
        </p:nvGrpSpPr>
        <p:grpSpPr>
          <a:xfrm>
            <a:off x="-7258" y="-1596"/>
            <a:ext cx="19821449" cy="6598253"/>
            <a:chOff x="-168424" y="-4738915"/>
            <a:chExt cx="26428598" cy="10011911"/>
          </a:xfrm>
        </p:grpSpPr>
        <p:grpSp>
          <p:nvGrpSpPr>
            <p:cNvPr id="21" name="Group 11">
              <a:extLst>
                <a:ext uri="{FF2B5EF4-FFF2-40B4-BE49-F238E27FC236}">
                  <a16:creationId xmlns:a16="http://schemas.microsoft.com/office/drawing/2014/main" id="{F555106D-A458-1A15-DC14-D0C8A7F98407}"/>
                </a:ext>
              </a:extLst>
            </p:cNvPr>
            <p:cNvGrpSpPr/>
            <p:nvPr/>
          </p:nvGrpSpPr>
          <p:grpSpPr>
            <a:xfrm>
              <a:off x="-168424" y="-4738915"/>
              <a:ext cx="26281254" cy="9253273"/>
              <a:chOff x="-33269" y="-936082"/>
              <a:chExt cx="5191359" cy="182780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596C5856-2B0E-A1F6-4B86-AE81B61F6BD6}"/>
                  </a:ext>
                </a:extLst>
              </p:cNvPr>
              <p:cNvSpPr/>
              <p:nvPr/>
            </p:nvSpPr>
            <p:spPr>
              <a:xfrm>
                <a:off x="-33269" y="-936082"/>
                <a:ext cx="4833161" cy="96128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39716C96-7078-C871-0FCF-F2CE719060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3DF37EA4-FD9C-531D-6A0D-70D0FD261321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498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69290" y="301482"/>
            <a:ext cx="7865109" cy="168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527D97E-5244-5901-707A-52A8EFC56054}"/>
              </a:ext>
            </a:extLst>
          </p:cNvPr>
          <p:cNvGrpSpPr/>
          <p:nvPr/>
        </p:nvGrpSpPr>
        <p:grpSpPr>
          <a:xfrm>
            <a:off x="712334" y="2832355"/>
            <a:ext cx="17036918" cy="6114890"/>
            <a:chOff x="712334" y="2832355"/>
            <a:chExt cx="17036918" cy="6114890"/>
          </a:xfrm>
        </p:grpSpPr>
        <p:sp>
          <p:nvSpPr>
            <p:cNvPr id="2" name="Freeform 2"/>
            <p:cNvSpPr/>
            <p:nvPr/>
          </p:nvSpPr>
          <p:spPr>
            <a:xfrm>
              <a:off x="712334" y="3347209"/>
              <a:ext cx="4177232" cy="3319070"/>
            </a:xfrm>
            <a:custGeom>
              <a:avLst/>
              <a:gdLst/>
              <a:ahLst/>
              <a:cxnLst/>
              <a:rect l="l" t="t" r="r" b="b"/>
              <a:pathLst>
                <a:path w="4177232" h="3319070">
                  <a:moveTo>
                    <a:pt x="0" y="0"/>
                  </a:moveTo>
                  <a:lnTo>
                    <a:pt x="4177233" y="0"/>
                  </a:lnTo>
                  <a:lnTo>
                    <a:pt x="4177233" y="3319070"/>
                  </a:lnTo>
                  <a:lnTo>
                    <a:pt x="0" y="3319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7042217" y="3347209"/>
              <a:ext cx="3991098" cy="3363567"/>
            </a:xfrm>
            <a:custGeom>
              <a:avLst/>
              <a:gdLst/>
              <a:ahLst/>
              <a:cxnLst/>
              <a:rect l="l" t="t" r="r" b="b"/>
              <a:pathLst>
                <a:path w="3991098" h="3363567">
                  <a:moveTo>
                    <a:pt x="0" y="0"/>
                  </a:moveTo>
                  <a:lnTo>
                    <a:pt x="3991097" y="0"/>
                  </a:lnTo>
                  <a:lnTo>
                    <a:pt x="3991097" y="3363567"/>
                  </a:lnTo>
                  <a:lnTo>
                    <a:pt x="0" y="3363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3182392" y="2832355"/>
              <a:ext cx="4393274" cy="4393274"/>
            </a:xfrm>
            <a:custGeom>
              <a:avLst/>
              <a:gdLst/>
              <a:ahLst/>
              <a:cxnLst/>
              <a:rect l="l" t="t" r="r" b="b"/>
              <a:pathLst>
                <a:path w="4393274" h="4393274">
                  <a:moveTo>
                    <a:pt x="0" y="0"/>
                  </a:moveTo>
                  <a:lnTo>
                    <a:pt x="4393274" y="0"/>
                  </a:lnTo>
                  <a:lnTo>
                    <a:pt x="4393274" y="4393274"/>
                  </a:lnTo>
                  <a:lnTo>
                    <a:pt x="0" y="4393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472740" y="7205797"/>
              <a:ext cx="13130050" cy="541615"/>
            </a:xfrm>
            <a:custGeom>
              <a:avLst/>
              <a:gdLst/>
              <a:ahLst/>
              <a:cxnLst/>
              <a:rect l="l" t="t" r="r" b="b"/>
              <a:pathLst>
                <a:path w="13130050" h="541615">
                  <a:moveTo>
                    <a:pt x="0" y="0"/>
                  </a:moveTo>
                  <a:lnTo>
                    <a:pt x="13130050" y="0"/>
                  </a:lnTo>
                  <a:lnTo>
                    <a:pt x="13130050" y="541614"/>
                  </a:lnTo>
                  <a:lnTo>
                    <a:pt x="0" y="541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54909" y="8000063"/>
              <a:ext cx="2692082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6000" u="none" strike="noStrike" err="1">
                  <a:solidFill>
                    <a:srgbClr val="22B1BE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前處理</a:t>
              </a:r>
              <a:endPara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037476" y="8023915"/>
              <a:ext cx="2000577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6000" u="none" strike="noStrike">
                  <a:solidFill>
                    <a:srgbClr val="22B1BE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微調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008806" y="8023915"/>
              <a:ext cx="4740446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6000" u="none" strike="noStrike">
                  <a:solidFill>
                    <a:srgbClr val="22B1BE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建立評分模型</a:t>
              </a:r>
            </a:p>
          </p:txBody>
        </p:sp>
      </p:grpSp>
      <p:grpSp>
        <p:nvGrpSpPr>
          <p:cNvPr id="38" name="Group 10">
            <a:extLst>
              <a:ext uri="{FF2B5EF4-FFF2-40B4-BE49-F238E27FC236}">
                <a16:creationId xmlns:a16="http://schemas.microsoft.com/office/drawing/2014/main" id="{05D15F96-CC4C-10DF-8C13-831CFA1118E8}"/>
              </a:ext>
            </a:extLst>
          </p:cNvPr>
          <p:cNvGrpSpPr/>
          <p:nvPr/>
        </p:nvGrpSpPr>
        <p:grpSpPr>
          <a:xfrm>
            <a:off x="-1107060" y="9646794"/>
            <a:ext cx="19399127" cy="4088922"/>
            <a:chOff x="0" y="-192881"/>
            <a:chExt cx="26285356" cy="5465875"/>
          </a:xfrm>
        </p:grpSpPr>
        <p:grpSp>
          <p:nvGrpSpPr>
            <p:cNvPr id="32" name="Group 11">
              <a:extLst>
                <a:ext uri="{FF2B5EF4-FFF2-40B4-BE49-F238E27FC236}">
                  <a16:creationId xmlns:a16="http://schemas.microsoft.com/office/drawing/2014/main" id="{2B803E10-1478-2FCC-6D61-56AC0D945206}"/>
                </a:ext>
              </a:extLst>
            </p:cNvPr>
            <p:cNvGrpSpPr/>
            <p:nvPr/>
          </p:nvGrpSpPr>
          <p:grpSpPr>
            <a:xfrm>
              <a:off x="0" y="-192881"/>
              <a:ext cx="26276435" cy="4707240"/>
              <a:chOff x="0" y="-38100"/>
              <a:chExt cx="5190407" cy="929825"/>
            </a:xfrm>
          </p:grpSpPr>
          <p:sp>
            <p:nvSpPr>
              <p:cNvPr id="36" name="Freeform 12">
                <a:extLst>
                  <a:ext uri="{FF2B5EF4-FFF2-40B4-BE49-F238E27FC236}">
                    <a16:creationId xmlns:a16="http://schemas.microsoft.com/office/drawing/2014/main" id="{952F66D7-1BB8-699D-FFCB-3637CD42AB40}"/>
                  </a:ext>
                </a:extLst>
              </p:cNvPr>
              <p:cNvSpPr/>
              <p:nvPr/>
            </p:nvSpPr>
            <p:spPr>
              <a:xfrm>
                <a:off x="285579" y="-37741"/>
                <a:ext cx="4904828" cy="353292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TextBox 13">
                <a:extLst>
                  <a:ext uri="{FF2B5EF4-FFF2-40B4-BE49-F238E27FC236}">
                    <a16:creationId xmlns:a16="http://schemas.microsoft.com/office/drawing/2014/main" id="{4E1042CA-7616-DAB0-2E5F-D7FEAF6221C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grpSp>
          <p:nvGrpSpPr>
            <p:cNvPr id="33" name="Group 14">
              <a:extLst>
                <a:ext uri="{FF2B5EF4-FFF2-40B4-BE49-F238E27FC236}">
                  <a16:creationId xmlns:a16="http://schemas.microsoft.com/office/drawing/2014/main" id="{BEE2987C-2128-9DDC-2B1B-677AFC56C04E}"/>
                </a:ext>
              </a:extLst>
            </p:cNvPr>
            <p:cNvGrpSpPr/>
            <p:nvPr/>
          </p:nvGrpSpPr>
          <p:grpSpPr>
            <a:xfrm>
              <a:off x="147344" y="534937"/>
              <a:ext cx="26138012" cy="4738057"/>
              <a:chOff x="0" y="-44188"/>
              <a:chExt cx="5163064" cy="935913"/>
            </a:xfrm>
          </p:grpSpPr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1CA06C9C-4F33-0AB2-EF97-2DB4E2A9C9AD}"/>
                  </a:ext>
                </a:extLst>
              </p:cNvPr>
              <p:cNvSpPr/>
              <p:nvPr/>
            </p:nvSpPr>
            <p:spPr>
              <a:xfrm>
                <a:off x="261822" y="-44188"/>
                <a:ext cx="4901242" cy="186681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28CFCA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TextBox 16">
                <a:extLst>
                  <a:ext uri="{FF2B5EF4-FFF2-40B4-BE49-F238E27FC236}">
                    <a16:creationId xmlns:a16="http://schemas.microsoft.com/office/drawing/2014/main" id="{B310025E-03AE-5A3C-BE16-5D68A61BC3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CD8237EF-2C24-F738-BF45-D67FC77F9AFE}"/>
              </a:ext>
            </a:extLst>
          </p:cNvPr>
          <p:cNvGrpSpPr/>
          <p:nvPr/>
        </p:nvGrpSpPr>
        <p:grpSpPr>
          <a:xfrm>
            <a:off x="-521" y="1469"/>
            <a:ext cx="18684201" cy="994100"/>
            <a:chOff x="-361948" y="-8839196"/>
            <a:chExt cx="26622122" cy="14112192"/>
          </a:xfrm>
        </p:grpSpPr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F761C588-3B73-9BD6-7603-3A28B84E3E86}"/>
                </a:ext>
              </a:extLst>
            </p:cNvPr>
            <p:cNvGrpSpPr/>
            <p:nvPr/>
          </p:nvGrpSpPr>
          <p:grpSpPr>
            <a:xfrm>
              <a:off x="-361948" y="-8839196"/>
              <a:ext cx="26474778" cy="13353554"/>
              <a:chOff x="-71496" y="-1746014"/>
              <a:chExt cx="5229586" cy="2637739"/>
            </a:xfrm>
          </p:grpSpPr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DD8D0360-C6F8-0370-04B1-BDD60B2816BA}"/>
                  </a:ext>
                </a:extLst>
              </p:cNvPr>
              <p:cNvSpPr/>
              <p:nvPr/>
            </p:nvSpPr>
            <p:spPr>
              <a:xfrm>
                <a:off x="-71496" y="-1746014"/>
                <a:ext cx="5158090" cy="891725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13">
                <a:extLst>
                  <a:ext uri="{FF2B5EF4-FFF2-40B4-BE49-F238E27FC236}">
                    <a16:creationId xmlns:a16="http://schemas.microsoft.com/office/drawing/2014/main" id="{54928980-E90A-F9F2-7347-141713FCC2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B14CF8C0-457F-66A4-8CAE-DC4F3FEAABD2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334" y="3347209"/>
            <a:ext cx="4177232" cy="3319070"/>
          </a:xfrm>
          <a:custGeom>
            <a:avLst/>
            <a:gdLst/>
            <a:ahLst/>
            <a:cxnLst/>
            <a:rect l="l" t="t" r="r" b="b"/>
            <a:pathLst>
              <a:path w="4177232" h="3319070">
                <a:moveTo>
                  <a:pt x="0" y="0"/>
                </a:moveTo>
                <a:lnTo>
                  <a:pt x="4177233" y="0"/>
                </a:lnTo>
                <a:lnTo>
                  <a:pt x="4177233" y="3319070"/>
                </a:lnTo>
                <a:lnTo>
                  <a:pt x="0" y="331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7042217" y="3347209"/>
            <a:ext cx="3991098" cy="3363567"/>
          </a:xfrm>
          <a:custGeom>
            <a:avLst/>
            <a:gdLst/>
            <a:ahLst/>
            <a:cxnLst/>
            <a:rect l="l" t="t" r="r" b="b"/>
            <a:pathLst>
              <a:path w="3991098" h="3363567">
                <a:moveTo>
                  <a:pt x="0" y="0"/>
                </a:moveTo>
                <a:lnTo>
                  <a:pt x="3991097" y="0"/>
                </a:lnTo>
                <a:lnTo>
                  <a:pt x="3991097" y="3363567"/>
                </a:lnTo>
                <a:lnTo>
                  <a:pt x="0" y="3363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182392" y="2832355"/>
            <a:ext cx="4393274" cy="4393274"/>
          </a:xfrm>
          <a:custGeom>
            <a:avLst/>
            <a:gdLst/>
            <a:ahLst/>
            <a:cxnLst/>
            <a:rect l="l" t="t" r="r" b="b"/>
            <a:pathLst>
              <a:path w="4393274" h="4393274">
                <a:moveTo>
                  <a:pt x="0" y="0"/>
                </a:moveTo>
                <a:lnTo>
                  <a:pt x="4393274" y="0"/>
                </a:lnTo>
                <a:lnTo>
                  <a:pt x="4393274" y="4393274"/>
                </a:lnTo>
                <a:lnTo>
                  <a:pt x="0" y="439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2472740" y="7205797"/>
            <a:ext cx="13130050" cy="541615"/>
          </a:xfrm>
          <a:custGeom>
            <a:avLst/>
            <a:gdLst/>
            <a:ahLst/>
            <a:cxnLst/>
            <a:rect l="l" t="t" r="r" b="b"/>
            <a:pathLst>
              <a:path w="13130050" h="541615">
                <a:moveTo>
                  <a:pt x="0" y="0"/>
                </a:moveTo>
                <a:lnTo>
                  <a:pt x="13130050" y="0"/>
                </a:lnTo>
                <a:lnTo>
                  <a:pt x="13130050" y="541614"/>
                </a:lnTo>
                <a:lnTo>
                  <a:pt x="0" y="54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-526596">
            <a:off x="38949" y="2880979"/>
            <a:ext cx="5946785" cy="3872843"/>
          </a:xfrm>
          <a:custGeom>
            <a:avLst/>
            <a:gdLst/>
            <a:ahLst/>
            <a:cxnLst/>
            <a:rect l="l" t="t" r="r" b="b"/>
            <a:pathLst>
              <a:path w="5946785" h="3872843">
                <a:moveTo>
                  <a:pt x="0" y="0"/>
                </a:moveTo>
                <a:lnTo>
                  <a:pt x="5946785" y="0"/>
                </a:lnTo>
                <a:lnTo>
                  <a:pt x="5946785" y="3872844"/>
                </a:lnTo>
                <a:lnTo>
                  <a:pt x="0" y="3872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69290" y="301482"/>
            <a:ext cx="7941309" cy="168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4277"/>
              </a:lnSpc>
              <a:spcBef>
                <a:spcPct val="0"/>
              </a:spcBef>
            </a:pPr>
            <a:r>
              <a:rPr lang="en-US" sz="102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99013" y="7964791"/>
            <a:ext cx="2403873" cy="979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81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前處理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82197" y="8023915"/>
            <a:ext cx="1711135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59"/>
              </a:lnSpc>
              <a:spcBef>
                <a:spcPct val="0"/>
              </a:spcBef>
            </a:pPr>
            <a:r>
              <a:rPr lang="en-US" sz="6000" u="none" strike="noStrike" err="1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微調</a:t>
            </a:r>
            <a:endParaRPr lang="en-US" sz="6000" u="none" strike="noStrike">
              <a:solidFill>
                <a:srgbClr val="22B1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96373" y="8023915"/>
            <a:ext cx="4579293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260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建立評分模型</a:t>
            </a:r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27925D21-08F0-506F-9445-1B81968482C8}"/>
              </a:ext>
            </a:extLst>
          </p:cNvPr>
          <p:cNvGrpSpPr/>
          <p:nvPr/>
        </p:nvGrpSpPr>
        <p:grpSpPr>
          <a:xfrm>
            <a:off x="-270008" y="-3083702"/>
            <a:ext cx="19966591" cy="10584147"/>
            <a:chOff x="-361948" y="-8839196"/>
            <a:chExt cx="26622122" cy="1411219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5272FEF-E8BA-F16F-93A5-CD022A1862D2}"/>
                </a:ext>
              </a:extLst>
            </p:cNvPr>
            <p:cNvGrpSpPr/>
            <p:nvPr/>
          </p:nvGrpSpPr>
          <p:grpSpPr>
            <a:xfrm>
              <a:off x="-361948" y="-8839196"/>
              <a:ext cx="26474778" cy="13353554"/>
              <a:chOff x="-71496" y="-1746014"/>
              <a:chExt cx="5229586" cy="2637739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DC9297A7-A1E1-F750-4483-2D4D6BBCD7C4}"/>
                  </a:ext>
                </a:extLst>
              </p:cNvPr>
              <p:cNvSpPr/>
              <p:nvPr/>
            </p:nvSpPr>
            <p:spPr>
              <a:xfrm>
                <a:off x="-71496" y="-1746014"/>
                <a:ext cx="5158090" cy="891725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ACB993E9-8921-F2A1-EA26-84250B726C3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89BE8821-5C54-3923-5B3C-F2E86D109260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降噪圖示向量圖示向量圖形及更多削減圖片- 削減, 咪高峰, 噪音- iStock"/>
          <p:cNvSpPr/>
          <p:nvPr/>
        </p:nvSpPr>
        <p:spPr>
          <a:xfrm>
            <a:off x="8536228" y="3150455"/>
            <a:ext cx="1950972" cy="1553552"/>
          </a:xfrm>
          <a:custGeom>
            <a:avLst/>
            <a:gdLst/>
            <a:ahLst/>
            <a:cxnLst/>
            <a:rect l="l" t="t" r="r" b="b"/>
            <a:pathLst>
              <a:path w="1950972" h="1553552">
                <a:moveTo>
                  <a:pt x="0" y="0"/>
                </a:moveTo>
                <a:lnTo>
                  <a:pt x="1950972" y="0"/>
                </a:lnTo>
                <a:lnTo>
                  <a:pt x="1950972" y="1553552"/>
                </a:lnTo>
                <a:lnTo>
                  <a:pt x="0" y="155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41" t="-74736" r="-46298" b="-7371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617235" y="4999263"/>
            <a:ext cx="15053530" cy="2351719"/>
            <a:chOff x="0" y="0"/>
            <a:chExt cx="20071373" cy="31356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66265" cy="3135626"/>
            </a:xfrm>
            <a:custGeom>
              <a:avLst/>
              <a:gdLst/>
              <a:ahLst/>
              <a:cxnLst/>
              <a:rect l="l" t="t" r="r" b="b"/>
              <a:pathLst>
                <a:path w="11066265" h="3135626">
                  <a:moveTo>
                    <a:pt x="0" y="0"/>
                  </a:moveTo>
                  <a:lnTo>
                    <a:pt x="11066265" y="0"/>
                  </a:lnTo>
                  <a:lnTo>
                    <a:pt x="11066265" y="3135626"/>
                  </a:lnTo>
                  <a:lnTo>
                    <a:pt x="0" y="313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907" t="-17482" b="-22861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0" y="0"/>
              <a:ext cx="20071373" cy="3135626"/>
            </a:xfrm>
            <a:custGeom>
              <a:avLst/>
              <a:gdLst/>
              <a:ahLst/>
              <a:cxnLst/>
              <a:rect l="l" t="t" r="r" b="b"/>
              <a:pathLst>
                <a:path w="20071373" h="3135626">
                  <a:moveTo>
                    <a:pt x="0" y="0"/>
                  </a:moveTo>
                  <a:lnTo>
                    <a:pt x="20071373" y="0"/>
                  </a:lnTo>
                  <a:lnTo>
                    <a:pt x="20071373" y="3135626"/>
                  </a:lnTo>
                  <a:lnTo>
                    <a:pt x="0" y="31356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553" t="-234951" r="-21008" b="-22876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96050" y="3165450"/>
            <a:ext cx="2845038" cy="1401177"/>
            <a:chOff x="0" y="-58979"/>
            <a:chExt cx="749310" cy="369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9310" cy="283309"/>
            </a:xfrm>
            <a:custGeom>
              <a:avLst/>
              <a:gdLst/>
              <a:ahLst/>
              <a:cxnLst/>
              <a:rect l="l" t="t" r="r" b="b"/>
              <a:pathLst>
                <a:path w="749310" h="283309">
                  <a:moveTo>
                    <a:pt x="138781" y="0"/>
                  </a:moveTo>
                  <a:lnTo>
                    <a:pt x="610529" y="0"/>
                  </a:lnTo>
                  <a:cubicBezTo>
                    <a:pt x="687176" y="0"/>
                    <a:pt x="749310" y="62134"/>
                    <a:pt x="749310" y="138781"/>
                  </a:cubicBezTo>
                  <a:lnTo>
                    <a:pt x="749310" y="144528"/>
                  </a:lnTo>
                  <a:cubicBezTo>
                    <a:pt x="749310" y="221175"/>
                    <a:pt x="687176" y="283309"/>
                    <a:pt x="610529" y="283309"/>
                  </a:cubicBezTo>
                  <a:lnTo>
                    <a:pt x="138781" y="283309"/>
                  </a:lnTo>
                  <a:cubicBezTo>
                    <a:pt x="62134" y="283309"/>
                    <a:pt x="0" y="221175"/>
                    <a:pt x="0" y="144528"/>
                  </a:cubicBezTo>
                  <a:lnTo>
                    <a:pt x="0" y="138781"/>
                  </a:lnTo>
                  <a:cubicBezTo>
                    <a:pt x="0" y="62134"/>
                    <a:pt x="62134" y="0"/>
                    <a:pt x="138781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8979"/>
              <a:ext cx="749310" cy="369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00"/>
                </a:lnSpc>
              </a:pPr>
              <a:r>
                <a:rPr lang="en-US" sz="48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乾淨音檔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82342" y="7989158"/>
            <a:ext cx="6975492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</a:pPr>
            <a:r>
              <a:rPr lang="en-US" sz="4400" b="1">
                <a:solidFill>
                  <a:srgbClr val="22B1BE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音檔降噪，16kHz採樣率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613" y="666750"/>
            <a:ext cx="11717238" cy="1582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3395"/>
              </a:lnSpc>
              <a:spcBef>
                <a:spcPct val="0"/>
              </a:spcBef>
            </a:pPr>
            <a:r>
              <a:rPr lang="en-US" sz="9600" b="1" u="none" strike="noStrike">
                <a:solidFill>
                  <a:srgbClr val="22B1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模型訓練介紹-前處理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650704" y="3168571"/>
            <a:ext cx="2442761" cy="1444088"/>
            <a:chOff x="0" y="-58157"/>
            <a:chExt cx="643361" cy="380336"/>
          </a:xfrm>
        </p:grpSpPr>
        <p:sp>
          <p:nvSpPr>
            <p:cNvPr id="12" name="Freeform 12"/>
            <p:cNvSpPr/>
            <p:nvPr/>
          </p:nvSpPr>
          <p:spPr>
            <a:xfrm>
              <a:off x="11671" y="-10413"/>
              <a:ext cx="631690" cy="304136"/>
            </a:xfrm>
            <a:custGeom>
              <a:avLst/>
              <a:gdLst/>
              <a:ahLst/>
              <a:cxnLst/>
              <a:rect l="l" t="t" r="r" b="b"/>
              <a:pathLst>
                <a:path w="631690" h="304136">
                  <a:moveTo>
                    <a:pt x="152068" y="0"/>
                  </a:moveTo>
                  <a:lnTo>
                    <a:pt x="479622" y="0"/>
                  </a:lnTo>
                  <a:cubicBezTo>
                    <a:pt x="519953" y="0"/>
                    <a:pt x="558632" y="16021"/>
                    <a:pt x="587150" y="44540"/>
                  </a:cubicBezTo>
                  <a:cubicBezTo>
                    <a:pt x="615668" y="73058"/>
                    <a:pt x="631690" y="111737"/>
                    <a:pt x="631690" y="152068"/>
                  </a:cubicBezTo>
                  <a:lnTo>
                    <a:pt x="631690" y="152068"/>
                  </a:lnTo>
                  <a:cubicBezTo>
                    <a:pt x="631690" y="192399"/>
                    <a:pt x="615668" y="231078"/>
                    <a:pt x="587150" y="259596"/>
                  </a:cubicBezTo>
                  <a:cubicBezTo>
                    <a:pt x="558632" y="288115"/>
                    <a:pt x="519953" y="304136"/>
                    <a:pt x="479622" y="304136"/>
                  </a:cubicBezTo>
                  <a:lnTo>
                    <a:pt x="152068" y="304136"/>
                  </a:lnTo>
                  <a:cubicBezTo>
                    <a:pt x="111737" y="304136"/>
                    <a:pt x="73058" y="288115"/>
                    <a:pt x="44540" y="259596"/>
                  </a:cubicBezTo>
                  <a:cubicBezTo>
                    <a:pt x="16021" y="231078"/>
                    <a:pt x="0" y="192399"/>
                    <a:pt x="0" y="152068"/>
                  </a:cubicBezTo>
                  <a:lnTo>
                    <a:pt x="0" y="152068"/>
                  </a:lnTo>
                  <a:cubicBezTo>
                    <a:pt x="0" y="111737"/>
                    <a:pt x="16021" y="73058"/>
                    <a:pt x="44540" y="44540"/>
                  </a:cubicBezTo>
                  <a:cubicBezTo>
                    <a:pt x="73058" y="16021"/>
                    <a:pt x="111737" y="0"/>
                    <a:pt x="152068" y="0"/>
                  </a:cubicBezTo>
                  <a:close/>
                </a:path>
              </a:pathLst>
            </a:custGeom>
            <a:solidFill>
              <a:srgbClr val="1AB7C2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8157"/>
              <a:ext cx="631690" cy="380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396"/>
                </a:lnSpc>
              </a:pPr>
              <a:r>
                <a:rPr lang="en-US" sz="4800">
                  <a:solidFill>
                    <a:srgbClr val="FFFFFF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音檔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>
            <a:off x="6265594" y="3966769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FA2EFD9-B64E-D945-FA66-7337D0950C92}"/>
              </a:ext>
            </a:extLst>
          </p:cNvPr>
          <p:cNvGrpSpPr/>
          <p:nvPr/>
        </p:nvGrpSpPr>
        <p:grpSpPr>
          <a:xfrm>
            <a:off x="-270008" y="-3083702"/>
            <a:ext cx="19966591" cy="10798459"/>
            <a:chOff x="-361948" y="-8839196"/>
            <a:chExt cx="26622122" cy="14112192"/>
          </a:xfrm>
        </p:grpSpPr>
        <p:grpSp>
          <p:nvGrpSpPr>
            <p:cNvPr id="16" name="Group 11">
              <a:extLst>
                <a:ext uri="{FF2B5EF4-FFF2-40B4-BE49-F238E27FC236}">
                  <a16:creationId xmlns:a16="http://schemas.microsoft.com/office/drawing/2014/main" id="{CB71CC15-2533-4236-88A5-6333360AE3D6}"/>
                </a:ext>
              </a:extLst>
            </p:cNvPr>
            <p:cNvGrpSpPr/>
            <p:nvPr/>
          </p:nvGrpSpPr>
          <p:grpSpPr>
            <a:xfrm>
              <a:off x="-361948" y="-8839196"/>
              <a:ext cx="26474778" cy="13353554"/>
              <a:chOff x="-71496" y="-1746014"/>
              <a:chExt cx="5229586" cy="2637739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2A0D473-68C0-E6C9-42DE-76321ACBEA6B}"/>
                  </a:ext>
                </a:extLst>
              </p:cNvPr>
              <p:cNvSpPr/>
              <p:nvPr/>
            </p:nvSpPr>
            <p:spPr>
              <a:xfrm>
                <a:off x="-71496" y="-1746014"/>
                <a:ext cx="5158090" cy="891725"/>
              </a:xfrm>
              <a:custGeom>
                <a:avLst/>
                <a:gdLst/>
                <a:ahLst/>
                <a:cxnLst/>
                <a:rect l="l" t="t" r="r" b="b"/>
                <a:pathLst>
                  <a:path w="5158090" h="891725">
                    <a:moveTo>
                      <a:pt x="0" y="0"/>
                    </a:moveTo>
                    <a:lnTo>
                      <a:pt x="5158090" y="0"/>
                    </a:lnTo>
                    <a:lnTo>
                      <a:pt x="5158090" y="891725"/>
                    </a:lnTo>
                    <a:lnTo>
                      <a:pt x="0" y="891725"/>
                    </a:lnTo>
                    <a:close/>
                  </a:path>
                </a:pathLst>
              </a:custGeom>
              <a:solidFill>
                <a:srgbClr val="55D6E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3">
                <a:extLst>
                  <a:ext uri="{FF2B5EF4-FFF2-40B4-BE49-F238E27FC236}">
                    <a16:creationId xmlns:a16="http://schemas.microsoft.com/office/drawing/2014/main" id="{77A006FC-15EA-8DB1-F6A9-1CD7C7BA1F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5158090" cy="929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85B9FB3-EC1D-DD60-032D-25F2DF286B9A}"/>
                </a:ext>
              </a:extLst>
            </p:cNvPr>
            <p:cNvSpPr txBox="1"/>
            <p:nvPr/>
          </p:nvSpPr>
          <p:spPr>
            <a:xfrm>
              <a:off x="147344" y="565757"/>
              <a:ext cx="26112830" cy="47072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自訂</PresentationFormat>
  <Slides>41</Slides>
  <Notes>11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2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日文語音評分系統</dc:title>
  <cp:revision>2</cp:revision>
  <dcterms:created xsi:type="dcterms:W3CDTF">2006-08-16T00:00:00Z</dcterms:created>
  <dcterms:modified xsi:type="dcterms:W3CDTF">2024-05-03T14:26:00Z</dcterms:modified>
  <dc:identifier>DAGD5bNXVL0</dc:identifier>
</cp:coreProperties>
</file>